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jpg" ContentType="image/jpeg"/>
</Types>
</file>

<file path=_rels/.rels><?xml version='1.0' encoding='UTF-8' standalone='yes'?>
<Relationships xmlns="http://schemas.openxmlformats.org/package/2006/relationships"><Relationship Type="http://schemas.openxmlformats.org/package/2006/relationships/metadata/core-properties" Target="/docProps/core.xml" Id="R8f5ccb8bc949496a"/><Relationship Type="http://schemas.openxmlformats.org/officeDocument/2006/relationships/extended-properties" Target="/docProps/app.xml" Id="Rad6cb23a37d24946"/><Relationship Type="http://schemas.openxmlformats.org/officeDocument/2006/relationships/officeDocument" Target="/ppt/presentation.xml" Id="R81d0066dc63044e9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773f686b044c78"/>
  </p:sldMasterIdLst>
  <p:notesMasterIdLst>
    <p:notesMasterId xmlns:r="http://schemas.openxmlformats.org/officeDocument/2006/relationships" r:id="R214ca6d6fd3c42b9"/>
  </p:notesMasterIdLst>
  <p:sldIdLst>
    <p:sldId xmlns:r="http://schemas.openxmlformats.org/officeDocument/2006/relationships" id="256" r:id="Rb8c819a6702f4f96"/>
    <p:sldId xmlns:r="http://schemas.openxmlformats.org/officeDocument/2006/relationships" id="257" r:id="Rca0ddd52564b4825"/>
    <p:sldId xmlns:r="http://schemas.openxmlformats.org/officeDocument/2006/relationships" id="258" r:id="Rc2884d3486f84d85"/>
    <p:sldId xmlns:r="http://schemas.openxmlformats.org/officeDocument/2006/relationships" id="259" r:id="R2fbd1405e7cf48ae"/>
    <p:sldId xmlns:r="http://schemas.openxmlformats.org/officeDocument/2006/relationships" id="260" r:id="R9c535e594a9c4926"/>
    <p:sldId xmlns:r="http://schemas.openxmlformats.org/officeDocument/2006/relationships" id="261" r:id="R58188f987d764451"/>
    <p:sldId xmlns:r="http://schemas.openxmlformats.org/officeDocument/2006/relationships" id="262" r:id="R61fbea42246141de"/>
    <p:sldId xmlns:r="http://schemas.openxmlformats.org/officeDocument/2006/relationships" id="263" r:id="R6e3a7f48da15435a"/>
    <p:sldId xmlns:r="http://schemas.openxmlformats.org/officeDocument/2006/relationships" id="264" r:id="R594e9490d95e42e2"/>
    <p:sldId xmlns:r="http://schemas.openxmlformats.org/officeDocument/2006/relationships" id="265" r:id="R42bdded3d91f4d1e"/>
    <p:sldId xmlns:r="http://schemas.openxmlformats.org/officeDocument/2006/relationships" id="266" r:id="R529fbf9e61c64457"/>
    <p:sldId xmlns:r="http://schemas.openxmlformats.org/officeDocument/2006/relationships" id="267" r:id="Rf69239f7dd50463b"/>
    <p:sldId xmlns:r="http://schemas.openxmlformats.org/officeDocument/2006/relationships" id="268" r:id="Re4607c436b1842b0"/>
    <p:sldId xmlns:r="http://schemas.openxmlformats.org/officeDocument/2006/relationships" id="269" r:id="R686f2db494c544b4"/>
    <p:sldId xmlns:r="http://schemas.openxmlformats.org/officeDocument/2006/relationships" id="270" r:id="R017b9f11cf2f490d"/>
    <p:sldId xmlns:r="http://schemas.openxmlformats.org/officeDocument/2006/relationships" id="271" r:id="R862ade1fccbe4c46"/>
    <p:sldId xmlns:r="http://schemas.openxmlformats.org/officeDocument/2006/relationships" id="272" r:id="Re052ac667e8b4dea"/>
    <p:sldId xmlns:r="http://schemas.openxmlformats.org/officeDocument/2006/relationships" id="273" r:id="R72026ca8fe10430f"/>
    <p:sldId xmlns:r="http://schemas.openxmlformats.org/officeDocument/2006/relationships" id="274" r:id="R37330befa86c4eca"/>
    <p:sldId xmlns:r="http://schemas.openxmlformats.org/officeDocument/2006/relationships" id="275" r:id="R37d4a8caf1f14780"/>
    <p:sldId xmlns:r="http://schemas.openxmlformats.org/officeDocument/2006/relationships" id="276" r:id="R79940033b87d4089"/>
    <p:sldId xmlns:r="http://schemas.openxmlformats.org/officeDocument/2006/relationships" id="277" r:id="R5142a001843b4cc8"/>
    <p:sldId xmlns:r="http://schemas.openxmlformats.org/officeDocument/2006/relationships" id="278" r:id="R22f9eac325c94cb2"/>
    <p:sldId xmlns:r="http://schemas.openxmlformats.org/officeDocument/2006/relationships" id="279" r:id="R5a298f23e6b44c91"/>
    <p:sldId xmlns:r="http://schemas.openxmlformats.org/officeDocument/2006/relationships" id="280" r:id="R2acb47c4433a430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ffb1112c1f8f4b1c"/><Relationship Type="http://schemas.openxmlformats.org/officeDocument/2006/relationships/slideMaster" Target="/ppt/slideMasters/slideMaster1.xml" Id="Re0773f686b044c78"/><Relationship Type="http://schemas.openxmlformats.org/officeDocument/2006/relationships/notesMaster" Target="/ppt/notesMasters/notesMaster1.xml" Id="R214ca6d6fd3c42b9"/><Relationship Type="http://schemas.openxmlformats.org/officeDocument/2006/relationships/presProps" Target="/ppt/presProps.xml" Id="Ra8c4129cd82e441d"/><Relationship Type="http://schemas.openxmlformats.org/officeDocument/2006/relationships/tableStyles" Target="/ppt/tableStyles.xml" Id="R8d5e6cefb9764102"/><Relationship Type="http://schemas.openxmlformats.org/officeDocument/2006/relationships/slide" Target="/ppt/slides/slide1.xml" Id="Rb8c819a6702f4f96"/><Relationship Type="http://schemas.openxmlformats.org/officeDocument/2006/relationships/slide" Target="/ppt/slides/slide2.xml" Id="Rca0ddd52564b4825"/><Relationship Type="http://schemas.openxmlformats.org/officeDocument/2006/relationships/slide" Target="/ppt/slides/slide3.xml" Id="Rc2884d3486f84d85"/><Relationship Type="http://schemas.openxmlformats.org/officeDocument/2006/relationships/slide" Target="/ppt/slides/slide4.xml" Id="R2fbd1405e7cf48ae"/><Relationship Type="http://schemas.openxmlformats.org/officeDocument/2006/relationships/slide" Target="/ppt/slides/slide5.xml" Id="R9c535e594a9c4926"/><Relationship Type="http://schemas.openxmlformats.org/officeDocument/2006/relationships/slide" Target="/ppt/slides/slide6.xml" Id="R58188f987d764451"/><Relationship Type="http://schemas.openxmlformats.org/officeDocument/2006/relationships/slide" Target="/ppt/slides/slide7.xml" Id="R61fbea42246141de"/><Relationship Type="http://schemas.openxmlformats.org/officeDocument/2006/relationships/slide" Target="/ppt/slides/slide8.xml" Id="R6e3a7f48da15435a"/><Relationship Type="http://schemas.openxmlformats.org/officeDocument/2006/relationships/slide" Target="/ppt/slides/slide9.xml" Id="R594e9490d95e42e2"/><Relationship Type="http://schemas.openxmlformats.org/officeDocument/2006/relationships/slide" Target="/ppt/slides/slide10.xml" Id="R42bdded3d91f4d1e"/><Relationship Type="http://schemas.openxmlformats.org/officeDocument/2006/relationships/slide" Target="/ppt/slides/slide11.xml" Id="R529fbf9e61c64457"/><Relationship Type="http://schemas.openxmlformats.org/officeDocument/2006/relationships/slide" Target="/ppt/slides/slide12.xml" Id="Rf69239f7dd50463b"/><Relationship Type="http://schemas.openxmlformats.org/officeDocument/2006/relationships/slide" Target="/ppt/slides/slide13.xml" Id="Re4607c436b1842b0"/><Relationship Type="http://schemas.openxmlformats.org/officeDocument/2006/relationships/slide" Target="/ppt/slides/slide14.xml" Id="R686f2db494c544b4"/><Relationship Type="http://schemas.openxmlformats.org/officeDocument/2006/relationships/slide" Target="/ppt/slides/slide15.xml" Id="R017b9f11cf2f490d"/><Relationship Type="http://schemas.openxmlformats.org/officeDocument/2006/relationships/slide" Target="/ppt/slides/slide16.xml" Id="R862ade1fccbe4c46"/><Relationship Type="http://schemas.openxmlformats.org/officeDocument/2006/relationships/slide" Target="/ppt/slides/slide17.xml" Id="Re052ac667e8b4dea"/><Relationship Type="http://schemas.openxmlformats.org/officeDocument/2006/relationships/slide" Target="/ppt/slides/slide18.xml" Id="R72026ca8fe10430f"/><Relationship Type="http://schemas.openxmlformats.org/officeDocument/2006/relationships/slide" Target="/ppt/slides/slide19.xml" Id="R37330befa86c4eca"/><Relationship Type="http://schemas.openxmlformats.org/officeDocument/2006/relationships/slide" Target="/ppt/slides/slide20.xml" Id="R37d4a8caf1f14780"/><Relationship Type="http://schemas.openxmlformats.org/officeDocument/2006/relationships/slide" Target="/ppt/slides/slide21.xml" Id="R79940033b87d4089"/><Relationship Type="http://schemas.openxmlformats.org/officeDocument/2006/relationships/slide" Target="/ppt/slides/slide22.xml" Id="R5142a001843b4cc8"/><Relationship Type="http://schemas.openxmlformats.org/officeDocument/2006/relationships/slide" Target="/ppt/slides/slide23.xml" Id="R22f9eac325c94cb2"/><Relationship Type="http://schemas.openxmlformats.org/officeDocument/2006/relationships/slide" Target="/ppt/slides/slide24.xml" Id="R5a298f23e6b44c91"/><Relationship Type="http://schemas.openxmlformats.org/officeDocument/2006/relationships/slide" Target="/ppt/slides/slide25.xml" Id="R2acb47c4433a4304"/></Relationships>
</file>

<file path=ppt/notesMasters/_rels/notesMaster1.xml.rels><?xml version='1.0' encoding='UTF-8' standalone='yes'?>
<Relationships xmlns="http://schemas.openxmlformats.org/package/2006/relationships"><Relationship Type="http://schemas.openxmlformats.org/officeDocument/2006/relationships/theme" Target="/ppt/notesMasters/theme/theme3.xml" Id="R29746257e3d74447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Type="http://schemas.openxmlformats.org/officeDocument/2006/relationships/slide" Target="/ppt/slides/slide1.xml" Id="Rf749addaebf24ffa"/><Relationship Type="http://schemas.openxmlformats.org/officeDocument/2006/relationships/notesMaster" Target="/ppt/notesMasters/notesMaster1.xml" Id="Re15c38bbaee94275"/></Relationships>
</file>

<file path=ppt/notesSlides/_rels/notesSlide2.xml.rels><?xml version='1.0' encoding='UTF-8' standalone='yes'?>
<Relationships xmlns="http://schemas.openxmlformats.org/package/2006/relationships"><Relationship Type="http://schemas.openxmlformats.org/officeDocument/2006/relationships/slide" Target="/ppt/slides/slide2.xml" Id="R3f21007491ab43b6"/><Relationship Type="http://schemas.openxmlformats.org/officeDocument/2006/relationships/notesMaster" Target="/ppt/notesMasters/notesMaster1.xml" Id="R5d5b4cd5f4a74dc8"/></Relationships>
</file>

<file path=ppt/notesSlides/_rels/notesSlide3.xml.rels><?xml version='1.0' encoding='UTF-8' standalone='yes'?>
<Relationships xmlns="http://schemas.openxmlformats.org/package/2006/relationships"><Relationship Type="http://schemas.openxmlformats.org/officeDocument/2006/relationships/slide" Target="/ppt/slides/slide3.xml" Id="R59697fd1cc03465f"/><Relationship Type="http://schemas.openxmlformats.org/officeDocument/2006/relationships/notesMaster" Target="/ppt/notesMasters/notesMaster1.xml" Id="R90aa1d21ffb24510"/></Relationships>
</file>

<file path=ppt/notesSlides/_rels/notesSlide4.xml.rels><?xml version='1.0' encoding='UTF-8' standalone='yes'?>
<Relationships xmlns="http://schemas.openxmlformats.org/package/2006/relationships"><Relationship Type="http://schemas.openxmlformats.org/officeDocument/2006/relationships/slide" Target="/ppt/slides/slide4.xml" Id="R346dd63321ec4355"/><Relationship Type="http://schemas.openxmlformats.org/officeDocument/2006/relationships/notesMaster" Target="/ppt/notesMasters/notesMaster1.xml" Id="Re3f15e4ba7ec4e39"/></Relationships>
</file>

<file path=ppt/notesSlides/_rels/notesSlide5.xml.rels><?xml version='1.0' encoding='UTF-8' standalone='yes'?>
<Relationships xmlns="http://schemas.openxmlformats.org/package/2006/relationships"><Relationship Type="http://schemas.openxmlformats.org/officeDocument/2006/relationships/slide" Target="/ppt/slides/slide5.xml" Id="R17377105631b46be"/><Relationship Type="http://schemas.openxmlformats.org/officeDocument/2006/relationships/notesMaster" Target="/ppt/notesMasters/notesMaster1.xml" Id="Rbd4269db12f14d24"/></Relationships>
</file>

<file path=ppt/notesSlides/_rels/notesSlide6.xml.rels><?xml version='1.0' encoding='UTF-8' standalone='yes'?>
<Relationships xmlns="http://schemas.openxmlformats.org/package/2006/relationships"><Relationship Type="http://schemas.openxmlformats.org/officeDocument/2006/relationships/slide" Target="/ppt/slides/slide6.xml" Id="R49ed0c07a9674eaf"/><Relationship Type="http://schemas.openxmlformats.org/officeDocument/2006/relationships/notesMaster" Target="/ppt/notesMasters/notesMaster1.xml" Id="R7bc2cbfdd2614e4f"/></Relationships>
</file>

<file path=ppt/notesSlides/_rels/notesSlide7.xml.rels><?xml version='1.0' encoding='UTF-8' standalone='yes'?>
<Relationships xmlns="http://schemas.openxmlformats.org/package/2006/relationships"><Relationship Type="http://schemas.openxmlformats.org/officeDocument/2006/relationships/slide" Target="/ppt/slides/slide7.xml" Id="Rce67e533aeaa40bc"/><Relationship Type="http://schemas.openxmlformats.org/officeDocument/2006/relationships/notesMaster" Target="/ppt/notesMasters/notesMaster1.xml" Id="R0f2247a61cae4f0d"/></Relationships>
</file>

<file path=ppt/notesSlides/_rels/notesSlide8.xml.rels><?xml version='1.0' encoding='UTF-8' standalone='yes'?>
<Relationships xmlns="http://schemas.openxmlformats.org/package/2006/relationships"><Relationship Type="http://schemas.openxmlformats.org/officeDocument/2006/relationships/slide" Target="/ppt/slides/slide8.xml" Id="R15ab04477bc34112"/><Relationship Type="http://schemas.openxmlformats.org/officeDocument/2006/relationships/notesMaster" Target="/ppt/notesMasters/notesMaster1.xml" Id="R97c790f2b5b7449b"/></Relationships>
</file>

<file path=ppt/notesSlides/_rels/notesSlide9.xml.rels><?xml version='1.0' encoding='UTF-8' standalone='yes'?>
<Relationships xmlns="http://schemas.openxmlformats.org/package/2006/relationships"><Relationship Type="http://schemas.openxmlformats.org/officeDocument/2006/relationships/slide" Target="/ppt/slides/slide9.xml" Id="R9358cfe1750c41e0"/><Relationship Type="http://schemas.openxmlformats.org/officeDocument/2006/relationships/notesMaster" Target="/ppt/notesMasters/notesMaster1.xml" Id="R5aa1fd6f95514185"/></Relationships>
</file>

<file path=ppt/notesSlides/_rels/notesSlide10.xml.rels><?xml version='1.0' encoding='UTF-8' standalone='yes'?>
<Relationships xmlns="http://schemas.openxmlformats.org/package/2006/relationships"><Relationship Type="http://schemas.openxmlformats.org/officeDocument/2006/relationships/slide" Target="/ppt/slides/slide10.xml" Id="R91980d39a6b74faa"/><Relationship Type="http://schemas.openxmlformats.org/officeDocument/2006/relationships/notesMaster" Target="/ppt/notesMasters/notesMaster1.xml" Id="R3c3b24e498084d88"/></Relationships>
</file>

<file path=ppt/notesSlides/_rels/notesSlide11.xml.rels><?xml version='1.0' encoding='UTF-8' standalone='yes'?>
<Relationships xmlns="http://schemas.openxmlformats.org/package/2006/relationships"><Relationship Type="http://schemas.openxmlformats.org/officeDocument/2006/relationships/slide" Target="/ppt/slides/slide11.xml" Id="R2d265f7ac9fe4c10"/><Relationship Type="http://schemas.openxmlformats.org/officeDocument/2006/relationships/notesMaster" Target="/ppt/notesMasters/notesMaster1.xml" Id="R053b29104c9b45ac"/></Relationships>
</file>

<file path=ppt/notesSlides/_rels/notesSlide12.xml.rels><?xml version='1.0' encoding='UTF-8' standalone='yes'?>
<Relationships xmlns="http://schemas.openxmlformats.org/package/2006/relationships"><Relationship Type="http://schemas.openxmlformats.org/officeDocument/2006/relationships/slide" Target="/ppt/slides/slide12.xml" Id="Ra0c8eabf25fa450d"/><Relationship Type="http://schemas.openxmlformats.org/officeDocument/2006/relationships/notesMaster" Target="/ppt/notesMasters/notesMaster1.xml" Id="R0c2d9f456ec74b1a"/></Relationships>
</file>

<file path=ppt/notesSlides/_rels/notesSlide13.xml.rels><?xml version='1.0' encoding='UTF-8' standalone='yes'?>
<Relationships xmlns="http://schemas.openxmlformats.org/package/2006/relationships"><Relationship Type="http://schemas.openxmlformats.org/officeDocument/2006/relationships/slide" Target="/ppt/slides/slide13.xml" Id="R5863ab57af5440b6"/><Relationship Type="http://schemas.openxmlformats.org/officeDocument/2006/relationships/notesMaster" Target="/ppt/notesMasters/notesMaster1.xml" Id="R68447dd1d8a54f11"/></Relationships>
</file>

<file path=ppt/notesSlides/_rels/notesSlide14.xml.rels><?xml version='1.0' encoding='UTF-8' standalone='yes'?>
<Relationships xmlns="http://schemas.openxmlformats.org/package/2006/relationships"><Relationship Type="http://schemas.openxmlformats.org/officeDocument/2006/relationships/slide" Target="/ppt/slides/slide14.xml" Id="R2cbef69f0a764f48"/><Relationship Type="http://schemas.openxmlformats.org/officeDocument/2006/relationships/notesMaster" Target="/ppt/notesMasters/notesMaster1.xml" Id="R2fb183acaecc408b"/></Relationships>
</file>

<file path=ppt/notesSlides/_rels/notesSlide15.xml.rels><?xml version='1.0' encoding='UTF-8' standalone='yes'?>
<Relationships xmlns="http://schemas.openxmlformats.org/package/2006/relationships"><Relationship Type="http://schemas.openxmlformats.org/officeDocument/2006/relationships/slide" Target="/ppt/slides/slide15.xml" Id="Re4148080b55a4842"/><Relationship Type="http://schemas.openxmlformats.org/officeDocument/2006/relationships/notesMaster" Target="/ppt/notesMasters/notesMaster1.xml" Id="R7a10901eb71b441a"/></Relationships>
</file>

<file path=ppt/notesSlides/_rels/notesSlide16.xml.rels><?xml version='1.0' encoding='UTF-8' standalone='yes'?>
<Relationships xmlns="http://schemas.openxmlformats.org/package/2006/relationships"><Relationship Type="http://schemas.openxmlformats.org/officeDocument/2006/relationships/slide" Target="/ppt/slides/slide16.xml" Id="R04cfd305c0264e0e"/><Relationship Type="http://schemas.openxmlformats.org/officeDocument/2006/relationships/notesMaster" Target="/ppt/notesMasters/notesMaster1.xml" Id="Rf79a9c51ba8e4b14"/></Relationships>
</file>

<file path=ppt/notesSlides/_rels/notesSlide17.xml.rels><?xml version='1.0' encoding='UTF-8' standalone='yes'?>
<Relationships xmlns="http://schemas.openxmlformats.org/package/2006/relationships"><Relationship Type="http://schemas.openxmlformats.org/officeDocument/2006/relationships/slide" Target="/ppt/slides/slide17.xml" Id="Rf511a8d38a984fb3"/><Relationship Type="http://schemas.openxmlformats.org/officeDocument/2006/relationships/notesMaster" Target="/ppt/notesMasters/notesMaster1.xml" Id="R8f88b7fc88604b5b"/></Relationships>
</file>

<file path=ppt/notesSlides/_rels/notesSlide18.xml.rels><?xml version='1.0' encoding='UTF-8' standalone='yes'?>
<Relationships xmlns="http://schemas.openxmlformats.org/package/2006/relationships"><Relationship Type="http://schemas.openxmlformats.org/officeDocument/2006/relationships/slide" Target="/ppt/slides/slide18.xml" Id="Reaa33e2df41a43ef"/><Relationship Type="http://schemas.openxmlformats.org/officeDocument/2006/relationships/notesMaster" Target="/ppt/notesMasters/notesMaster1.xml" Id="R0eb767c7a3314d3a"/></Relationships>
</file>

<file path=ppt/notesSlides/_rels/notesSlide19.xml.rels><?xml version='1.0' encoding='UTF-8' standalone='yes'?>
<Relationships xmlns="http://schemas.openxmlformats.org/package/2006/relationships"><Relationship Type="http://schemas.openxmlformats.org/officeDocument/2006/relationships/slide" Target="/ppt/slides/slide19.xml" Id="Rda4556d379de4ac1"/><Relationship Type="http://schemas.openxmlformats.org/officeDocument/2006/relationships/notesMaster" Target="/ppt/notesMasters/notesMaster1.xml" Id="R0edbd3818eb8482b"/></Relationships>
</file>

<file path=ppt/notesSlides/_rels/notesSlide20.xml.rels><?xml version='1.0' encoding='UTF-8' standalone='yes'?>
<Relationships xmlns="http://schemas.openxmlformats.org/package/2006/relationships"><Relationship Type="http://schemas.openxmlformats.org/officeDocument/2006/relationships/slide" Target="/ppt/slides/slide20.xml" Id="R4fa20adac1b94285"/><Relationship Type="http://schemas.openxmlformats.org/officeDocument/2006/relationships/notesMaster" Target="/ppt/notesMasters/notesMaster1.xml" Id="Rc3037e7a89e84315"/></Relationships>
</file>

<file path=ppt/notesSlides/_rels/notesSlide21.xml.rels><?xml version='1.0' encoding='UTF-8' standalone='yes'?>
<Relationships xmlns="http://schemas.openxmlformats.org/package/2006/relationships"><Relationship Type="http://schemas.openxmlformats.org/officeDocument/2006/relationships/slide" Target="/ppt/slides/slide21.xml" Id="Rfab9677826ea4edb"/><Relationship Type="http://schemas.openxmlformats.org/officeDocument/2006/relationships/notesMaster" Target="/ppt/notesMasters/notesMaster1.xml" Id="Re4ab216c0a744cbb"/></Relationships>
</file>

<file path=ppt/notesSlides/_rels/notesSlide22.xml.rels><?xml version='1.0' encoding='UTF-8' standalone='yes'?>
<Relationships xmlns="http://schemas.openxmlformats.org/package/2006/relationships"><Relationship Type="http://schemas.openxmlformats.org/officeDocument/2006/relationships/slide" Target="/ppt/slides/slide22.xml" Id="R76662f8fba1f4482"/><Relationship Type="http://schemas.openxmlformats.org/officeDocument/2006/relationships/notesMaster" Target="/ppt/notesMasters/notesMaster1.xml" Id="R8794e5cb80a7491e"/></Relationships>
</file>

<file path=ppt/notesSlides/_rels/notesSlide23.xml.rels><?xml version='1.0' encoding='UTF-8' standalone='yes'?>
<Relationships xmlns="http://schemas.openxmlformats.org/package/2006/relationships"><Relationship Type="http://schemas.openxmlformats.org/officeDocument/2006/relationships/slide" Target="/ppt/slides/slide23.xml" Id="R427554518cb24c53"/><Relationship Type="http://schemas.openxmlformats.org/officeDocument/2006/relationships/notesMaster" Target="/ppt/notesMasters/notesMaster1.xml" Id="R3f4ffcc09fcd4b3b"/></Relationships>
</file>

<file path=ppt/notesSlides/_rels/notesSlide24.xml.rels><?xml version='1.0' encoding='UTF-8' standalone='yes'?>
<Relationships xmlns="http://schemas.openxmlformats.org/package/2006/relationships"><Relationship Type="http://schemas.openxmlformats.org/officeDocument/2006/relationships/slide" Target="/ppt/slides/slide24.xml" Id="R7c108931803849be"/><Relationship Type="http://schemas.openxmlformats.org/officeDocument/2006/relationships/notesMaster" Target="/ppt/notesMasters/notesMaster1.xml" Id="R918cca70bbd04823"/></Relationships>
</file>

<file path=ppt/notesSlides/_rels/notesSlide25.xml.rels><?xml version='1.0' encoding='UTF-8' standalone='yes'?>
<Relationships xmlns="http://schemas.openxmlformats.org/package/2006/relationships"><Relationship Type="http://schemas.openxmlformats.org/officeDocument/2006/relationships/slide" Target="/ppt/slides/slide25.xml" Id="Rf56d6035867e448f"/><Relationship Type="http://schemas.openxmlformats.org/officeDocument/2006/relationships/notesMaster" Target="/ppt/notesMasters/notesMaster1.xml" Id="R09b4480120b64cac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AETEC R8 technical proposal. Slides 1–15 retain the adaptive-method explanation from the existing presentation. R8 cell application, separate prices and revised process details follow. Geometry in the retained panel illustrations is conceptual. Customer instruction dated 2 October 2026 governs the pocket through-opening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current R8 simulation design.json. Proposed dimensions require site and engineering release. OEM ABB STEP geometry retained from the R7 application.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fixture instructions and R8 design. Load capacity, laminate contact pressure, clamp forces and transport stability require validation.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customer Hole Cutout Parasolid filename and instruction 2 October 2026. The animated opening and exaggerated nominal offset are parameterised demonstrations, not translated native customer CAD. Exact geometry and cutting release remain required.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Synthetic coating map and path demonstration. Qualify surface-difference inference against direct references. No measured performance is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HSE LEV guidance: https://www.hse.gov.uk/lev/ and https://www.hse.gov.uk/pubns/books/hsg258.htm . R8 proposes captured cleaning; flow, capture and dust properties require engineering design and commissioning.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R8 conceptual layout. Scanner to sanding bay centre separation 2.10 m, scanner to trimming 2.52 m. Wet nozzle centre is approximately 3.31 m from scanner in plan. No universal separation criterion is claimed; prove containment and clean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HSE: https://www.hse.gov.uk/construction/healthrisks/hazardous-substances/spraying.htm ; https://www.hse.gov.uk/lev/ . User requested VOC explanation. No ATEX approval for the substituted ABB IRB 4600 is claimed without the exact supplier protection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User R6 metrology scope retained. Needle probing is destructive. Ceramic-sphere qualification does not confer CMM accuracy. Earlier probing additions remain unpriced variations.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prices 2 October 2026 and retained scanning/spraying baseline. Arithmetic: 100000+200000+150000+100000=550000. Detailed budget allocations and terms: AETEC_DSO_POC_Detailed_Quotation_R8.docx.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Scope follows R8 quotation and user instructions. The simulation is an engineering concept, not a production robot program. Six moving watermark instances each contain the AETEC logo and name. Repeated exchange and cap handling are accelerated.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b06caa1e946f4a63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Type="http://schemas.openxmlformats.org/officeDocument/2006/relationships/theme" Target="/ppt/slideMasters/theme/theme2.xml" Id="R980739f259e04031"/><Relationship Type="http://schemas.openxmlformats.org/officeDocument/2006/relationships/slideLayout" Target="/ppt/slideLayouts/slideLayout1.xml" Id="Ra1afe2139d224912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afe2139d22491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d52c29a9dd814163"/><Relationship Type="http://schemas.openxmlformats.org/officeDocument/2006/relationships/image" Target="/ppt/media/image.jpeg" Id="Rd6d289c75bf544c2"/><Relationship Type="http://schemas.openxmlformats.org/officeDocument/2006/relationships/image" Target="/ppt/media/image.png" Id="Re72ee6af7f27443e"/><Relationship Type="http://schemas.openxmlformats.org/officeDocument/2006/relationships/image" Target="/ppt/media/image2_optimized.jpg" Id="R134466c7ff9a43e2"/><Relationship Type="http://schemas.openxmlformats.org/officeDocument/2006/relationships/notesSlide" Target="/ppt/notesSlides/notesSlide1.xml" Id="Ra2fe66923f0544a3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e115f1f741d4929"/><Relationship Type="http://schemas.openxmlformats.org/officeDocument/2006/relationships/image" Target="/ppt/media/image3.png" Id="R5aa99f8f5c374bcf"/><Relationship Type="http://schemas.openxmlformats.org/officeDocument/2006/relationships/image" Target="/ppt/media/image2.jpeg" Id="R00899ec463914cf0"/><Relationship Type="http://schemas.openxmlformats.org/officeDocument/2006/relationships/image" Target="/ppt/media/image3.jpeg" Id="Rf67767b2189f401f"/><Relationship Type="http://schemas.openxmlformats.org/officeDocument/2006/relationships/image" Target="/ppt/media/image4.jpeg" Id="Rd0861a634d2e45f9"/><Relationship Type="http://schemas.openxmlformats.org/officeDocument/2006/relationships/image" Target="/ppt/media/image4_optimized.jpg" Id="Reb9ba388346f4d02"/><Relationship Type="http://schemas.openxmlformats.org/officeDocument/2006/relationships/image" Target="/ppt/media/image5_optimized.jpg" Id="Reb8d6d1337b642d7"/><Relationship Type="http://schemas.openxmlformats.org/officeDocument/2006/relationships/image" Target="/ppt/media/image6_optimized.jpg" Id="R0f3db3eb077141df"/><Relationship Type="http://schemas.openxmlformats.org/officeDocument/2006/relationships/notesSlide" Target="/ppt/notesSlides/notesSlide2.xml" Id="Rf9807100422941c9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e937ffdf0d444a0"/><Relationship Type="http://schemas.openxmlformats.org/officeDocument/2006/relationships/image" Target="/ppt/media/image7.png" Id="R976685fa01c44efa"/><Relationship Type="http://schemas.openxmlformats.org/officeDocument/2006/relationships/image" Target="/ppt/media/image5.jpeg" Id="R24a73758774147b0"/><Relationship Type="http://schemas.openxmlformats.org/officeDocument/2006/relationships/image" Target="/ppt/media/image6.jpeg" Id="R3ee1476b834d4adb"/><Relationship Type="http://schemas.openxmlformats.org/officeDocument/2006/relationships/image" Target="/ppt/media/image7.jpeg" Id="Rd1333ae92a82481d"/><Relationship Type="http://schemas.openxmlformats.org/officeDocument/2006/relationships/image" Target="/ppt/media/image8.jpeg" Id="R3e99083798f44b25"/><Relationship Type="http://schemas.openxmlformats.org/officeDocument/2006/relationships/image" Target="/ppt/media/image8_optimized.jpg" Id="R1bb57abfaf7947d8"/><Relationship Type="http://schemas.openxmlformats.org/officeDocument/2006/relationships/image" Target="/ppt/media/image9_optimized.jpg" Id="R6e354c177b5e4370"/><Relationship Type="http://schemas.openxmlformats.org/officeDocument/2006/relationships/image" Target="/ppt/media/image10_optimized.jpg" Id="Rdbb0c161e66e44c3"/><Relationship Type="http://schemas.openxmlformats.org/officeDocument/2006/relationships/image" Target="/ppt/media/image11_optimized.jpg" Id="R21db99500a2d42ea"/><Relationship Type="http://schemas.openxmlformats.org/officeDocument/2006/relationships/notesSlide" Target="/ppt/notesSlides/notesSlide3.xml" Id="Rb52434a95e924853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d3da603586a4b8e"/><Relationship Type="http://schemas.openxmlformats.org/officeDocument/2006/relationships/image" Target="/ppt/media/image12.png" Id="Re46299f4f6a44c1b"/><Relationship Type="http://schemas.openxmlformats.org/officeDocument/2006/relationships/image" Target="/ppt/media/image9.jpeg" Id="R3c4b311b23e5407e"/><Relationship Type="http://schemas.openxmlformats.org/officeDocument/2006/relationships/image" Target="/ppt/media/image13_optimized.jpg" Id="Rb372832e47844f32"/><Relationship Type="http://schemas.openxmlformats.org/officeDocument/2006/relationships/notesSlide" Target="/ppt/notesSlides/notesSlide4.xml" Id="R05982cb37d864bf5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803a82fa5e74b4f"/><Relationship Type="http://schemas.openxmlformats.org/officeDocument/2006/relationships/image" Target="/ppt/media/image12.png" Id="R3ea672cbde2e490a"/><Relationship Type="http://schemas.openxmlformats.org/officeDocument/2006/relationships/image" Target="/ppt/media/image9.jpeg" Id="R4f74a99eaccd4bb4"/><Relationship Type="http://schemas.openxmlformats.org/officeDocument/2006/relationships/image" Target="/ppt/media/image14_optimized.jpg" Id="R33f3a6ecc5aa4d93"/><Relationship Type="http://schemas.openxmlformats.org/officeDocument/2006/relationships/notesSlide" Target="/ppt/notesSlides/notesSlide5.xml" Id="R1943f93579f4482f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2a335a0cc7b34a88"/><Relationship Type="http://schemas.openxmlformats.org/officeDocument/2006/relationships/image" Target="/ppt/media/image7.png" Id="R3711dde3481a4315"/><Relationship Type="http://schemas.openxmlformats.org/officeDocument/2006/relationships/image" Target="/ppt/media/image5.jpeg" Id="Rea60a92c5d7e4daa"/><Relationship Type="http://schemas.openxmlformats.org/officeDocument/2006/relationships/image" Target="/ppt/media/image6.jpeg" Id="R1b93b9db699f40a5"/><Relationship Type="http://schemas.openxmlformats.org/officeDocument/2006/relationships/image" Target="/ppt/media/image7.jpeg" Id="R51202674031e4b16"/><Relationship Type="http://schemas.openxmlformats.org/officeDocument/2006/relationships/image" Target="/ppt/media/image8.jpeg" Id="R8a637de6c159487d"/><Relationship Type="http://schemas.openxmlformats.org/officeDocument/2006/relationships/image" Target="/ppt/media/image15_optimized.jpg" Id="R8533c3572b2c4f82"/><Relationship Type="http://schemas.openxmlformats.org/officeDocument/2006/relationships/image" Target="/ppt/media/image16_optimized.jpg" Id="R7faf22caa4d146a3"/><Relationship Type="http://schemas.openxmlformats.org/officeDocument/2006/relationships/image" Target="/ppt/media/image17_optimized.jpg" Id="Rca916db76f944513"/><Relationship Type="http://schemas.openxmlformats.org/officeDocument/2006/relationships/image" Target="/ppt/media/image18_optimized.jpg" Id="Rcc98de4357cd4347"/><Relationship Type="http://schemas.openxmlformats.org/officeDocument/2006/relationships/notesSlide" Target="/ppt/notesSlides/notesSlide6.xml" Id="R91805c43a0c048f1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4253dad8d59413f"/><Relationship Type="http://schemas.openxmlformats.org/officeDocument/2006/relationships/image" Target="/ppt/media/image19.png" Id="Reb1ff2aa638e4fe7"/><Relationship Type="http://schemas.openxmlformats.org/officeDocument/2006/relationships/image" Target="/ppt/media/image10.jpeg" Id="R5000548e582e49d5"/><Relationship Type="http://schemas.openxmlformats.org/officeDocument/2006/relationships/image" Target="/ppt/media/image20_optimized.jpg" Id="R0bf6e123fb4c4a5f"/><Relationship Type="http://schemas.openxmlformats.org/officeDocument/2006/relationships/notesSlide" Target="/ppt/notesSlides/notesSlide7.xml" Id="R14971aa41be44910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8c3edf7b8f7e454f"/><Relationship Type="http://schemas.openxmlformats.org/officeDocument/2006/relationships/image" Target="/ppt/media/image12.png" Id="R1d268b97d6f6499f"/><Relationship Type="http://schemas.openxmlformats.org/officeDocument/2006/relationships/image" Target="/ppt/media/image9.jpeg" Id="R9fcfbddc1d1646e0"/><Relationship Type="http://schemas.openxmlformats.org/officeDocument/2006/relationships/image" Target="/ppt/media/image21_optimized.jpg" Id="Rd3db5fef67b24753"/><Relationship Type="http://schemas.openxmlformats.org/officeDocument/2006/relationships/notesSlide" Target="/ppt/notesSlides/notesSlide8.xml" Id="R3010e3d41be84b5d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544a89d93754fa9"/><Relationship Type="http://schemas.openxmlformats.org/officeDocument/2006/relationships/image" Target="/ppt/media/image12.png" Id="Rd7657c057c154bfd"/><Relationship Type="http://schemas.openxmlformats.org/officeDocument/2006/relationships/image" Target="/ppt/media/image9.jpeg" Id="R9923ee188e164b3f"/><Relationship Type="http://schemas.openxmlformats.org/officeDocument/2006/relationships/image" Target="/ppt/media/image22_optimized.jpg" Id="Rb30700f844814705"/><Relationship Type="http://schemas.openxmlformats.org/officeDocument/2006/relationships/notesSlide" Target="/ppt/notesSlides/notesSlide9.xml" Id="R6d87285148be4c7e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ca5c1ac636234666"/><Relationship Type="http://schemas.openxmlformats.org/officeDocument/2006/relationships/image" Target="/ppt/media/image12.png" Id="R0324d3c61ad44d2d"/><Relationship Type="http://schemas.openxmlformats.org/officeDocument/2006/relationships/image" Target="/ppt/media/image9.jpeg" Id="R47c27970e28f4043"/><Relationship Type="http://schemas.openxmlformats.org/officeDocument/2006/relationships/image" Target="/ppt/media/image23_optimized.jpg" Id="R208f3e1209c843be"/><Relationship Type="http://schemas.openxmlformats.org/officeDocument/2006/relationships/notesSlide" Target="/ppt/notesSlides/notesSlide10.xml" Id="R253c189459764340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6f2e5a30b6b45af"/><Relationship Type="http://schemas.openxmlformats.org/officeDocument/2006/relationships/image" Target="/ppt/media/image3.png" Id="Rdc780db254904be1"/><Relationship Type="http://schemas.openxmlformats.org/officeDocument/2006/relationships/image" Target="/ppt/media/image2.jpeg" Id="R81d918c93ff24b5e"/><Relationship Type="http://schemas.openxmlformats.org/officeDocument/2006/relationships/image" Target="/ppt/media/image3.jpeg" Id="Rfdc76e5ec21b475a"/><Relationship Type="http://schemas.openxmlformats.org/officeDocument/2006/relationships/image" Target="/ppt/media/image4.jpeg" Id="R77fc1dded0264e3f"/><Relationship Type="http://schemas.openxmlformats.org/officeDocument/2006/relationships/image" Target="/ppt/media/image24_optimized.jpg" Id="R80f04bb3e4874762"/><Relationship Type="http://schemas.openxmlformats.org/officeDocument/2006/relationships/image" Target="/ppt/media/image25_optimized.jpg" Id="Ra526bbe1e33e4bdf"/><Relationship Type="http://schemas.openxmlformats.org/officeDocument/2006/relationships/image" Target="/ppt/media/image26_optimized.jpg" Id="R6142c7ca5c104a32"/><Relationship Type="http://schemas.openxmlformats.org/officeDocument/2006/relationships/notesSlide" Target="/ppt/notesSlides/notesSlide11.xml" Id="R62daca0cf0164c0a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275633add68471c"/><Relationship Type="http://schemas.openxmlformats.org/officeDocument/2006/relationships/image" Target="/ppt/media/image19.png" Id="Rf2b2db2134e44677"/><Relationship Type="http://schemas.openxmlformats.org/officeDocument/2006/relationships/image" Target="/ppt/media/image10.jpeg" Id="Rb3c763f9da7a4637"/><Relationship Type="http://schemas.openxmlformats.org/officeDocument/2006/relationships/image" Target="/ppt/media/image27_optimized.jpg" Id="R91faa9c51fc04271"/><Relationship Type="http://schemas.openxmlformats.org/officeDocument/2006/relationships/notesSlide" Target="/ppt/notesSlides/notesSlide12.xml" Id="R47f2a31fb7a84c03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0d1a5684deaa4bc5"/><Relationship Type="http://schemas.openxmlformats.org/officeDocument/2006/relationships/image" Target="/ppt/media/image12.png" Id="Rf46793953ce6406e"/><Relationship Type="http://schemas.openxmlformats.org/officeDocument/2006/relationships/image" Target="/ppt/media/image9.jpeg" Id="R42a0f9a84a5642e7"/><Relationship Type="http://schemas.openxmlformats.org/officeDocument/2006/relationships/image" Target="/ppt/media/image28_optimized.jpg" Id="R1aedbdb6660744a5"/><Relationship Type="http://schemas.openxmlformats.org/officeDocument/2006/relationships/notesSlide" Target="/ppt/notesSlides/notesSlide13.xml" Id="Rbd33e340fd8a43cd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bdbbe67af7c40d8"/><Relationship Type="http://schemas.openxmlformats.org/officeDocument/2006/relationships/image" Target="/ppt/media/image29.png" Id="R69faaa9a9d734762"/><Relationship Type="http://schemas.openxmlformats.org/officeDocument/2006/relationships/notesSlide" Target="/ppt/notesSlides/notesSlide14.xml" Id="Rcf390b1ae98c462f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6c14f52012a94e4e"/><Relationship Type="http://schemas.openxmlformats.org/officeDocument/2006/relationships/image" Target="/ppt/media/image.jpeg" Id="R724cbc769eac4cce"/><Relationship Type="http://schemas.openxmlformats.org/officeDocument/2006/relationships/image" Target="/ppt/media/image.png" Id="Rc367ad635b574e14"/><Relationship Type="http://schemas.openxmlformats.org/officeDocument/2006/relationships/image" Target="/ppt/media/image30_optimized.jpg" Id="R8a051654ff894d23"/><Relationship Type="http://schemas.openxmlformats.org/officeDocument/2006/relationships/notesSlide" Target="/ppt/notesSlides/notesSlide15.xml" Id="Re5db988dd2e64a3c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285d960c200e4625"/><Relationship Type="http://schemas.openxmlformats.org/officeDocument/2006/relationships/image" Target="/ppt/media/image31.png" Id="R1bf63776150249f3"/><Relationship Type="http://schemas.openxmlformats.org/officeDocument/2006/relationships/image" Target="/ppt/media/image32_optimized.jpg" Id="R644075127c494209"/><Relationship Type="http://schemas.openxmlformats.org/officeDocument/2006/relationships/notesSlide" Target="/ppt/notesSlides/notesSlide16.xml" Id="R8969680a05d94efb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5d996953e4f498d"/><Relationship Type="http://schemas.openxmlformats.org/officeDocument/2006/relationships/image" Target="/ppt/media/image33.png" Id="Rca1608e1a1684cae"/><Relationship Type="http://schemas.openxmlformats.org/officeDocument/2006/relationships/image" Target="/ppt/media/image34.png" Id="R3e93a169db6c4077"/><Relationship Type="http://schemas.openxmlformats.org/officeDocument/2006/relationships/notesSlide" Target="/ppt/notesSlides/notesSlide17.xml" Id="R57e79e8943a945ec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aa7d4e486de844d8"/><Relationship Type="http://schemas.openxmlformats.org/officeDocument/2006/relationships/image" Target="/ppt/media/image35.png" Id="Rc02e6b58f8524b5b"/><Relationship Type="http://schemas.openxmlformats.org/officeDocument/2006/relationships/image" Target="/ppt/media/image36.png" Id="R9bbad8f3e69f4b3c"/><Relationship Type="http://schemas.openxmlformats.org/officeDocument/2006/relationships/notesSlide" Target="/ppt/notesSlides/notesSlide18.xml" Id="R8d238df887da43bf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6d71de9a0e914ba6"/><Relationship Type="http://schemas.openxmlformats.org/officeDocument/2006/relationships/image" Target="/ppt/media/image37.png" Id="Rd5726e6cbd444edd"/><Relationship Type="http://schemas.openxmlformats.org/officeDocument/2006/relationships/image" Target="/ppt/media/image38.png" Id="R1b1202fff4af40a0"/><Relationship Type="http://schemas.openxmlformats.org/officeDocument/2006/relationships/notesSlide" Target="/ppt/notesSlides/notesSlide19.xml" Id="R4497f12630cf47f5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d28aebd5ebe4870"/><Relationship Type="http://schemas.openxmlformats.org/officeDocument/2006/relationships/image" Target="/ppt/media/image39.png" Id="R4835fcec50ae4a40"/><Relationship Type="http://schemas.openxmlformats.org/officeDocument/2006/relationships/image" Target="/ppt/media/image40_optimized.jpg" Id="R12e7bfa7c371469f"/><Relationship Type="http://schemas.openxmlformats.org/officeDocument/2006/relationships/notesSlide" Target="/ppt/notesSlides/notesSlide20.xml" Id="R3d48f5310ad6444b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b69e1c28a2241c0"/><Relationship Type="http://schemas.openxmlformats.org/officeDocument/2006/relationships/image" Target="/ppt/media/image41.png" Id="R935ad0596cbe4d8e"/><Relationship Type="http://schemas.openxmlformats.org/officeDocument/2006/relationships/image" Target="/ppt/media/image42_optimized.jpg" Id="R298537b7223d43f7"/><Relationship Type="http://schemas.openxmlformats.org/officeDocument/2006/relationships/notesSlide" Target="/ppt/notesSlides/notesSlide21.xml" Id="R29217589cd7542df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61f94fb5640941e1"/><Relationship Type="http://schemas.openxmlformats.org/officeDocument/2006/relationships/image" Target="/ppt/media/image43.png" Id="Rfaac28b57eeb4eaa"/><Relationship Type="http://schemas.openxmlformats.org/officeDocument/2006/relationships/notesSlide" Target="/ppt/notesSlides/notesSlide22.xml" Id="R3cbfac026b0d499d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97a0890db614a0b"/><Relationship Type="http://schemas.openxmlformats.org/officeDocument/2006/relationships/image" Target="/ppt/media/image44.png" Id="Ra78b4c4d8070473b"/><Relationship Type="http://schemas.openxmlformats.org/officeDocument/2006/relationships/image" Target="/ppt/media/image45.png" Id="R8df47f7899a64a33"/><Relationship Type="http://schemas.openxmlformats.org/officeDocument/2006/relationships/notesSlide" Target="/ppt/notesSlides/notesSlide23.xml" Id="R246b6755b055411f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7b19d7395fc44f95"/><Relationship Type="http://schemas.openxmlformats.org/officeDocument/2006/relationships/image" Target="/ppt/media/image46.png" Id="R88339efb4bb54ad7"/><Relationship Type="http://schemas.openxmlformats.org/officeDocument/2006/relationships/notesSlide" Target="/ppt/notesSlides/notesSlide24.xml" Id="Rf566006af0c04c32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37c1d647721457f"/><Relationship Type="http://schemas.openxmlformats.org/officeDocument/2006/relationships/image" Target="/ppt/media/image47.png" Id="Rf8abaad576394eef"/><Relationship Type="http://schemas.openxmlformats.org/officeDocument/2006/relationships/notesSlide" Target="/ppt/notesSlides/notesSlide25.xml" Id="Rabec3c43b1a446a0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3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d289c75bf544c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1875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397518-F9BD-41E6-98DB-A6434C0D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0"/>
            <a:ext cx="76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4BDABC-A7B3-4316-B3C4-0E01BB74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2ee6af7f27443e"/>
          <a:stretch xmlns:a="http://schemas.openxmlformats.org/drawingml/2006/main"/>
        </p:blipFill>
        <p:spPr>
          <a:xfrm xmlns:a="http://schemas.openxmlformats.org/drawingml/2006/main">
            <a:off x="609600" y="516951"/>
            <a:ext cx="647700" cy="642498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A13E2E-9D50-481E-AB92-E20A30090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096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F7277"/>
                </a:solidFill>
              </a:defRPr>
            </a:pPr>
            <a:r>
              <a:rPr sz="900" b="1">
                <a:solidFill>
                  <a:srgbClr val="FF7277"/>
                </a:solidFill>
              </a:rPr>
              <a:t>AETEC PRIVATE LIMITED · DSO NATIONAL LABORATORIES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36B756-F57A-4BDF-A8CA-973AB2EE7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4857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lnSpc>
                <a:spcPct val="90000"/>
              </a:lnSpc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Adaptive</a:t>
            </a:r>
          </a:p>
          <a:p xmlns:a="http://schemas.openxmlformats.org/drawingml/2006/main">
            <a:pPr>
              <a:lnSpc>
                <a:spcPct val="90000"/>
              </a:lnSpc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Composite</a:t>
            </a:r>
          </a:p>
          <a:p xmlns:a="http://schemas.openxmlformats.org/drawingml/2006/main">
            <a:pPr>
              <a:lnSpc>
                <a:spcPct val="90000"/>
              </a:lnSpc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Processing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9180EF-6EB4-4D78-BBB3-6F8F05A37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0"/>
            <a:ext cx="4572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D7DADF"/>
                </a:solidFill>
              </a:defRPr>
            </a:pPr>
            <a:r>
              <a:rPr sz="1875" b="0">
                <a:solidFill>
                  <a:srgbClr val="D7DADF"/>
                </a:solidFill>
              </a:rPr>
              <a:t>R8 technical proposal for scanning, trimming, spraying and sanding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3ADFDB-72C7-49B3-8FBD-C74A5579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62550"/>
            <a:ext cx="35433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2A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B109D5-BD20-4E2B-A155-64843A94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19700"/>
            <a:ext cx="335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MEASURE  •  MAP  •  SIMULATE  •  VERIFY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71A8E3-AE59-45E7-AC16-0569E27EE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10225"/>
            <a:ext cx="4629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AEB4BC"/>
                </a:solidFill>
              </a:defRPr>
            </a:pPr>
            <a:r>
              <a:rPr sz="1125" b="0">
                <a:solidFill>
                  <a:srgbClr val="AEB4BC"/>
                </a:solidFill>
              </a:rPr>
              <a:t>2 October 2026 · AETEC in-house proof of concept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778073-C26B-4D78-AEE8-7AAB2AEE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5096F5-0733-47A5-B88F-84BA4746C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5725F6-07F5-46A5-8796-B69C5A90E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01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4466c7ff9a43e2"/>
          <a:srcRect xmlns:a="http://schemas.openxmlformats.org/drawingml/2006/main" l="24987" t="0" r="2498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1905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a99f8f5c374bcf"/>
          <a:stretch xmlns:a="http://schemas.openxmlformats.org/drawingml/2006/main"/>
        </p:blipFill>
        <p:spPr>
          <a:xfrm xmlns:a="http://schemas.openxmlformats.org/drawingml/2006/main">
            <a:off x="533400" y="287586"/>
            <a:ext cx="457200" cy="4535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C00BCC-9CEE-469D-8AB0-CB4F5B65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THE ENGINEERING PROBLEM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ABD663-C5A6-4BFA-A50B-38F01F76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11317"/>
                </a:solidFill>
              </a:defRPr>
            </a:pPr>
            <a:r>
              <a:rPr sz="2100" b="1">
                <a:solidFill>
                  <a:srgbClr val="111317"/>
                </a:solidFill>
              </a:rPr>
              <a:t>The panel changes shape after leaving the mould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1FEB7E-0EFA-417F-B71A-A408FABC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D11095-203C-4413-9195-72F6E18D2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BF0E39-A9E1-4867-A348-93C9B118C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111317"/>
                </a:solidFill>
              </a:defRPr>
            </a:pPr>
            <a:r>
              <a:rPr sz="825" b="1">
                <a:solidFill>
                  <a:srgbClr val="111317"/>
                </a:solidFill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4ECE9-3E49-42DD-97C5-3EBDFDBF3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66800"/>
            <a:ext cx="723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The same flexible panel can present three different surfaces during production.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610D98-54D7-44A4-B3CF-6B6D3B59F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57350"/>
            <a:ext cx="3352800" cy="3600450"/>
          </a:xfrm>
          <a:prstGeom xmlns:a="http://schemas.openxmlformats.org/drawingml/2006/main" prst="roundRect">
            <a:avLst>
              <a:gd name="adj" fmla="val 3409"/>
            </a:avLst>
          </a:prstGeom>
          <a:solidFill xmlns:a="http://schemas.openxmlformats.org/drawingml/2006/main">
            <a:srgbClr val="F3F5F7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899ec463914cf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60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0572C0-79CE-42AA-AF4C-273D649BF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814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B69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CABAC3-8C62-4DA9-9E7D-235085AD9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67175"/>
            <a:ext cx="3238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2C84AF-4871-4A74-8B2F-3D99BD3C6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9624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On the mould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761346-008F-4CE7-A605-80910107F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8707A"/>
                </a:solidFill>
              </a:defRPr>
            </a:pPr>
            <a:r>
              <a:rPr sz="1125" b="0">
                <a:solidFill>
                  <a:srgbClr val="68707A"/>
                </a:solidFill>
              </a:rPr>
              <a:t>Forming surface and cure history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AF7C47-FD61-481E-88F6-8740F2D0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657350"/>
            <a:ext cx="3352800" cy="3600450"/>
          </a:xfrm>
          <a:prstGeom xmlns:a="http://schemas.openxmlformats.org/drawingml/2006/main" prst="roundRect">
            <a:avLst>
              <a:gd name="adj" fmla="val 3409"/>
            </a:avLst>
          </a:prstGeom>
          <a:solidFill xmlns:a="http://schemas.openxmlformats.org/drawingml/2006/main">
            <a:srgbClr val="F3F5F7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7767b2189f401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607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21D226-6874-4A2D-8ECC-B2746EF8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9814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6F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DD435D-6A8B-4B90-83CA-0E5A6BCB4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67175"/>
            <a:ext cx="3238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D3434C-7998-4B8C-95A7-F05177512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9624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After removal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C892A1-6AAA-4FEC-9E21-545B427E9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005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8707A"/>
                </a:solidFill>
              </a:defRPr>
            </a:pPr>
            <a:r>
              <a:rPr sz="1125" b="0">
                <a:solidFill>
                  <a:srgbClr val="68707A"/>
                </a:solidFill>
              </a:rPr>
              <a:t>Inward distortion, twist and edge curl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70D125-C33C-4B79-A1BC-42354DF07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657350"/>
            <a:ext cx="3352800" cy="3600450"/>
          </a:xfrm>
          <a:prstGeom xmlns:a="http://schemas.openxmlformats.org/drawingml/2006/main" prst="roundRect">
            <a:avLst>
              <a:gd name="adj" fmla="val 3409"/>
            </a:avLst>
          </a:prstGeom>
          <a:solidFill xmlns:a="http://schemas.openxmlformats.org/drawingml/2006/main">
            <a:srgbClr val="F3F5F7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861a634d2e45f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607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807170-41DB-4DCD-B0DC-FD4F0E75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9814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38F760-F5FA-4E6B-9B6F-49536A1B8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067175"/>
            <a:ext cx="3238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CC9991-00DA-4600-8C24-159DA8AE9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9624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Mounted for machining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6AA9E1-A3ED-4C1A-90D0-5CD4684F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4005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8707A"/>
                </a:solidFill>
              </a:defRPr>
            </a:pPr>
            <a:r>
              <a:rPr sz="1125" b="0">
                <a:solidFill>
                  <a:srgbClr val="68707A"/>
                </a:solidFill>
              </a:rPr>
              <a:t>Controlled location, restraint and support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16BD5D-A37E-4D01-BB44-897480663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28765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D52B31"/>
                </a:solidFill>
              </a:defRPr>
            </a:pPr>
            <a:r>
              <a:rPr sz="2100" b="1">
                <a:solidFill>
                  <a:srgbClr val="D52B31"/>
                </a:solidFill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E277274-4E4A-4F2A-9277-68A7AF7D8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28765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D52B31"/>
                </a:solidFill>
              </a:defRPr>
            </a:pPr>
            <a:r>
              <a:rPr sz="2100" b="1">
                <a:solidFill>
                  <a:srgbClr val="D52B31"/>
                </a:solidFill>
              </a:rPr>
              <a:t>→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DA4672-EF93-435E-AEFC-CAB3E834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05450"/>
            <a:ext cx="108204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C20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7B02278-F81B-4644-865A-834D5111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76900"/>
            <a:ext cx="10325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The approved design defines the feature. The mounted measurement shows the actual surface available for evaluation.</a:t>
            </a:r>
          </a:p>
        </p:txBody>
      </p:sp>
      <p:pic>
        <p:nvPicPr>
          <p:cNvPr id="6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9ba388346f4d02"/>
          <a:srcRect xmlns:a="http://schemas.openxmlformats.org/drawingml/2006/main" l="6870" t="0" r="687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1771650"/>
            <a:ext cx="3124200" cy="2038350"/>
          </a:xfrm>
          <a:prstGeom xmlns:a="http://schemas.openxmlformats.org/drawingml/2006/main" prst="roundRect">
            <a:avLst>
              <a:gd name="adj" fmla="val 5607"/>
            </a:avLst>
          </a:prstGeom>
        </p:spPr>
      </p:pic>
      <p:pic>
        <p:nvPicPr>
          <p:cNvPr id="6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8d6d1337b642d7"/>
          <a:srcRect xmlns:a="http://schemas.openxmlformats.org/drawingml/2006/main" l="6870" t="0" r="687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0" y="1771650"/>
            <a:ext cx="3124200" cy="2038350"/>
          </a:xfrm>
          <a:prstGeom xmlns:a="http://schemas.openxmlformats.org/drawingml/2006/main" prst="roundRect">
            <a:avLst>
              <a:gd name="adj" fmla="val 5607"/>
            </a:avLst>
          </a:prstGeom>
        </p:spPr>
      </p:pic>
      <p:pic>
        <p:nvPicPr>
          <p:cNvPr id="6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3db3eb077141df"/>
          <a:srcRect xmlns:a="http://schemas.openxmlformats.org/drawingml/2006/main" l="6870" t="0" r="687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15300" y="1771650"/>
            <a:ext cx="3124200" cy="2038350"/>
          </a:xfrm>
          <a:prstGeom xmlns:a="http://schemas.openxmlformats.org/drawingml/2006/main" prst="roundRect">
            <a:avLst>
              <a:gd name="adj" fmla="val 5607"/>
            </a:avLst>
          </a:prstGeom>
        </p:spPr>
      </p:pic>
    </p:spTree>
    <p:extLst>
      <p:ext uri="{BB962C8B-B14F-4D97-AF65-F5344CB8AC3E}">
        <p14:creationId xmlns:p14="http://schemas.microsoft.com/office/powerpoint/2010/main" val="688147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5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6685fa01c44efa"/>
          <a:stretch xmlns:a="http://schemas.openxmlformats.org/drawingml/2006/main"/>
        </p:blipFill>
        <p:spPr>
          <a:xfrm xmlns:a="http://schemas.openxmlformats.org/drawingml/2006/main">
            <a:off x="533400" y="287586"/>
            <a:ext cx="457200" cy="4535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DCBDF4-0D2F-454E-B93B-6BAC91E71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FOUR GEOMETRY STATES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A3D742-6654-4992-804C-16EF26FE0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11317"/>
                </a:solidFill>
              </a:defRPr>
            </a:pPr>
            <a:r>
              <a:rPr sz="2025" b="1">
                <a:solidFill>
                  <a:srgbClr val="111317"/>
                </a:solidFill>
              </a:rPr>
              <a:t>Each state answers a different engineering question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EEB9FD-B75D-4525-AEE7-78AC9948C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02FEFD-766D-4511-82E2-87F51FAEF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DE2B60-4D22-46DB-B8BD-1BDEF6809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111317"/>
                </a:solidFill>
              </a:defRPr>
            </a:pPr>
            <a:r>
              <a:rPr sz="825" b="1">
                <a:solidFill>
                  <a:srgbClr val="111317"/>
                </a:solidFill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1BEDD6-2C3A-4817-BE6B-6D277AF4E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14450"/>
            <a:ext cx="2514600" cy="379095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a73758774147b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D8D010-D836-4E12-BBAA-A7DA48A2C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4572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F68A07-65DC-434F-9498-9D3F8BE25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577DB6-E8DB-4BBE-89F1-37DB6FFC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Approved design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D70818-89A5-4865-A548-9FE6842D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17195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11317"/>
                </a:solidFill>
              </a:defRPr>
            </a:pPr>
            <a:r>
              <a:rPr sz="1200" b="1">
                <a:solidFill>
                  <a:srgbClr val="111317"/>
                </a:solidFill>
              </a:rPr>
              <a:t>Feature requirements and controlled references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EA38F4-901E-4ACE-8C60-188CA69A0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647950"/>
            <a:ext cx="304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D52B31"/>
                </a:solidFill>
              </a:defRPr>
            </a:pPr>
            <a:r>
              <a:rPr sz="1875" b="1">
                <a:solidFill>
                  <a:srgbClr val="D52B31"/>
                </a:solidFill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94381F-C958-4113-B867-3E89AC99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314450"/>
            <a:ext cx="2514600" cy="379095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7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e1476b834d4ad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CCDF15-363A-44BD-8C0C-DE5D38053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752850"/>
            <a:ext cx="4572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60365B-3177-4CF2-A8BB-ACB63250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91969F-B769-4E6C-BB06-640FCD02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Manufacturing mould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A465A2-4168-4C9C-B555-0CF0E6EE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7195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628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11317"/>
                </a:solidFill>
              </a:defRPr>
            </a:pPr>
            <a:r>
              <a:rPr sz="1200" b="1">
                <a:solidFill>
                  <a:srgbClr val="111317"/>
                </a:solidFill>
              </a:rPr>
              <a:t>Forming evidence and optional process verification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F3EEFA-BB06-4F88-8C00-72E0EEEE1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647950"/>
            <a:ext cx="304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D52B31"/>
                </a:solidFill>
              </a:defRPr>
            </a:pPr>
            <a:r>
              <a:rPr sz="1875" b="1">
                <a:solidFill>
                  <a:srgbClr val="D52B31"/>
                </a:solidFill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BE6BE6-3D13-4881-ABD2-E26B06964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314450"/>
            <a:ext cx="2514600" cy="379095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7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333ae92a82481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8BB399-4EEF-4930-BA3C-E883CB501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752850"/>
            <a:ext cx="4572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44C480-9219-4FB8-B0B6-B6B23D146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54C1B5-9B9C-48D9-831F-31849709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Unrestrained part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E7BFB4-3B4F-4386-AD16-47FCFF19B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17195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11317"/>
                </a:solidFill>
              </a:defRPr>
            </a:pPr>
            <a:r>
              <a:rPr sz="1200" b="1">
                <a:solidFill>
                  <a:srgbClr val="111317"/>
                </a:solidFill>
              </a:rPr>
              <a:t>Distortion analysis and fixture strategy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DCD6635-9355-4988-90B3-5A5A0C651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647950"/>
            <a:ext cx="304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D52B31"/>
                </a:solidFill>
              </a:defRPr>
            </a:pPr>
            <a:r>
              <a:rPr sz="1875" b="1">
                <a:solidFill>
                  <a:srgbClr val="D52B31"/>
                </a:solidFill>
              </a:rPr>
              <a:t>→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B263823-196D-4679-AB3F-791DAE33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1314450"/>
            <a:ext cx="2514600" cy="379095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8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99083798f44b2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99F09E1-B741-411E-8467-0C4069742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752850"/>
            <a:ext cx="4572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715819E-D752-4042-9EA6-F67288D08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2A72D16-BCEC-4542-A619-335CD8205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Mounted part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C828AD1-D810-46A3-A9D4-C9F9A6A3C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17195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11317"/>
                </a:solidFill>
              </a:defRPr>
            </a:pPr>
            <a:r>
              <a:rPr sz="1200" b="1">
                <a:solidFill>
                  <a:srgbClr val="111317"/>
                </a:solidFill>
              </a:rPr>
              <a:t>Measured surface used for a proposed path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5C14BE8-7BA3-4DB5-BDDD-A90137D4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0"/>
            <a:ext cx="108204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C20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4FEFF9E-C831-415B-8E84-9F75E84B2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43550"/>
            <a:ext cx="10325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68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The mounted measurement supplies geometric input; calibration, design requirements, process limits and engineering approval remain mandatory.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3271F7A-5699-4FDB-9577-39DDC2E49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81425"/>
            <a:ext cx="266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A84D706-9460-4D92-9A34-BB836612B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762375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D92D37"/>
                </a:solidFill>
              </a:defRPr>
            </a:pPr>
            <a:r>
              <a:rPr sz="900" b="1">
                <a:solidFill>
                  <a:srgbClr val="D92D37"/>
                </a:solidFill>
              </a:rPr>
              <a:t>Approved design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D6AB581-2EFF-46A5-A3EC-90FDF33D8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781425"/>
            <a:ext cx="266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79A124D-6944-458D-85DF-E3D8FA0E1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62375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D92D37"/>
                </a:solidFill>
              </a:defRPr>
            </a:pPr>
            <a:r>
              <a:rPr sz="900" b="1">
                <a:solidFill>
                  <a:srgbClr val="D92D37"/>
                </a:solidFill>
              </a:rPr>
              <a:t>Manufacturing mould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467C32E-A0B3-4233-B4D1-A9975CB04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81425"/>
            <a:ext cx="266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EC56236-0755-45CE-A782-9E39338BF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762375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D92D37"/>
                </a:solidFill>
              </a:defRPr>
            </a:pPr>
            <a:r>
              <a:rPr sz="900" b="1">
                <a:solidFill>
                  <a:srgbClr val="D92D37"/>
                </a:solidFill>
              </a:rPr>
              <a:t>Unrestrained part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E3500BD-FE2B-4EF0-B3D9-F4A2627D3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781425"/>
            <a:ext cx="266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4BC42DC-9FA0-44BA-9056-9EF0888BE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762375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D92D37"/>
                </a:solidFill>
              </a:defRPr>
            </a:pPr>
            <a:r>
              <a:rPr sz="900" b="1">
                <a:solidFill>
                  <a:srgbClr val="D92D37"/>
                </a:solidFill>
              </a:rPr>
              <a:t>Mounted part</a:t>
            </a:r>
          </a:p>
        </p:txBody>
      </p:sp>
      <p:pic>
        <p:nvPicPr>
          <p:cNvPr id="10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b57abfaf7947d8"/>
          <a:srcRect xmlns:a="http://schemas.openxmlformats.org/drawingml/2006/main" l="20147" t="0" r="201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" y="1409700"/>
            <a:ext cx="2324100" cy="2190750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pic>
        <p:nvPicPr>
          <p:cNvPr id="10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354c177b5e4370"/>
          <a:srcRect xmlns:a="http://schemas.openxmlformats.org/drawingml/2006/main" l="20147" t="0" r="201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90900" y="1409700"/>
            <a:ext cx="2324100" cy="2190750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pic>
        <p:nvPicPr>
          <p:cNvPr id="10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b0c161e66e44c3"/>
          <a:srcRect xmlns:a="http://schemas.openxmlformats.org/drawingml/2006/main" l="20147" t="0" r="201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53150" y="1409700"/>
            <a:ext cx="2324100" cy="2190750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pic>
        <p:nvPicPr>
          <p:cNvPr id="10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db99500a2d42ea"/>
          <a:srcRect xmlns:a="http://schemas.openxmlformats.org/drawingml/2006/main" l="20147" t="0" r="201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15400" y="1409700"/>
            <a:ext cx="2324100" cy="2190750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</p:spTree>
    <p:extLst>
      <p:ext uri="{BB962C8B-B14F-4D97-AF65-F5344CB8AC3E}">
        <p14:creationId xmlns:p14="http://schemas.microsoft.com/office/powerpoint/2010/main" val="528558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6299f4f6a44c1b"/>
          <a:stretch xmlns:a="http://schemas.openxmlformats.org/drawingml/2006/main"/>
        </p:blipFill>
        <p:spPr>
          <a:xfrm xmlns:a="http://schemas.openxmlformats.org/drawingml/2006/main">
            <a:off x="533400" y="287586"/>
            <a:ext cx="457200" cy="4535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5EC710-B6A3-4564-8C9C-8F7AD78D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FIXTURE CONCEPT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87C0F-5775-4349-9B4B-676B2B507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11317"/>
                </a:solidFill>
              </a:defRPr>
            </a:pPr>
            <a:r>
              <a:rPr sz="2025" b="1">
                <a:solidFill>
                  <a:srgbClr val="111317"/>
                </a:solidFill>
              </a:rPr>
              <a:t>The fixture creates a repeatable machining condition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157CA-7581-4881-98A7-9F8F2366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F336C8-2468-4D1E-B738-797EDF0B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91A22E-847A-44ED-949C-69AE2B45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111317"/>
                </a:solidFill>
              </a:defRPr>
            </a:pPr>
            <a:r>
              <a:rPr sz="825" b="1">
                <a:solidFill>
                  <a:srgbClr val="111317"/>
                </a:solidFill>
              </a:rPr>
              <a:t>04</a:t>
            </a:r>
          </a:p>
        </p:txBody>
      </p:sp>
      <p:pic>
        <p:nvPicPr>
          <p:cNvPr id="6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4b311b23e5407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AC9F2-AE17-4C90-B9ED-92753D10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81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1A8D9F-948A-4353-A1A0-36886C96C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669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E18519-A723-4D9D-A196-FA594399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2861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8274A2-ED0F-4521-825E-7DABF569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371850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39F4E1-FF77-41BD-BA1D-7CA4997A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3525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346540-BB74-4A6C-B2DD-887BDFB4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43827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C5DD71-B48B-4564-9726-87F1E442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981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1FA1A8-9EF3-457A-A4AB-73210984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669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CC6699-A5F9-479D-9656-82EE93D3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3528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247BEF-4A51-4F29-9EC5-ABA136F93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4385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599835-A87F-4977-A5BD-E62DE9A14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0482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9E9089-B2AB-48BA-A92A-0BE35EE3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3397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6AF0EF-A0C1-433B-8112-6EE20B54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1430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557751-835D-4F5E-B916-AC11B60E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2192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BCD454-06D3-40EC-AA4F-8CFFA0A4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1239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5B0748-295B-4031-B838-CE60B556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3525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65010C-938E-4575-BBC5-34408BA9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9431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4A8E6E-BC31-481A-8977-F5974B66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0193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9A50BD-F84D-43A2-9EEE-BE7AB358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240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6E0537-E386-4F41-A21A-0E6DA22A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1526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640F7E1-1E3B-4262-9F53-F8E703F9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432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832C36-78B3-491F-8DCD-7FF32B77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8194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5EB340D-D05D-41AD-92D8-00DB8C5D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7241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D8344EC-6923-4826-93A0-331EA3CA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9527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BA121F8-F1C5-431F-9973-BFD9910E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74389BF-7ECF-4A05-953C-82F92FB9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6195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B7BB7E7-90D0-456C-8573-B94214A62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5242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1D7CBE1-6F46-4F39-AD6C-9FD932F4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752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30B950E-F470-409C-B894-F7FD962AC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727F0E9-4C2C-4244-9713-DC4B881C5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4196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0D8CAAB-B51F-4A1A-B7BA-A914BE77C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3243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26F3F51-1323-4F35-8DAD-77B3FF67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5529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DED1846-D5B3-40D1-ADB3-9013F3C1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8956DFC-A52E-48C1-BBD5-6B3BB3D7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2197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E40AC9B-4AB3-445D-B378-69894FBF8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51244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C24D7A3-6B54-4C0F-ADD3-9C125E1D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53530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A4562BF-3FF7-4CE5-9025-A93D7DA26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1049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Locate from physical references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F1210DBB-1BAB-4886-B9D1-BBCA55FDE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3525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939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Primary support, secondary locator and tertiary stop establish the coordinate system.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B83A6EA-7F03-4AFC-80FD-0C6578E5F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050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Support the cutting zone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E245A88-2C73-4332-9DD1-9D1E54BE1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1526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2482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Adjustable pads and backing resist movement without forcing the panel into an artificial shape.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901A482-2B6A-4134-A931-390F97760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7051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Clamp with a controlled sequence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6269C887-F3C0-4994-82A8-982838571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9527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3082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The same clamp order and restraint must be used for measurement and machining.</a:t>
            </a:r>
          </a:p>
        </p:txBody>
      </p:sp>
      <p:pic>
        <p:nvPicPr>
          <p:cNvPr id="10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72832e47844f32"/>
          <a:srcRect xmlns:a="http://schemas.openxmlformats.org/drawingml/2006/main" l="5625" t="0" r="56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" y="1104900"/>
            <a:ext cx="7810500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</p:spTree>
    <p:extLst>
      <p:ext uri="{BB962C8B-B14F-4D97-AF65-F5344CB8AC3E}">
        <p14:creationId xmlns:p14="http://schemas.microsoft.com/office/powerpoint/2010/main" val="12546703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a672cbde2e490a"/>
          <a:stretch xmlns:a="http://schemas.openxmlformats.org/drawingml/2006/main"/>
        </p:blipFill>
        <p:spPr>
          <a:xfrm xmlns:a="http://schemas.openxmlformats.org/drawingml/2006/main">
            <a:off x="533400" y="287586"/>
            <a:ext cx="457200" cy="4535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5EC710-B6A3-4564-8C9C-8F7AD78D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MOUNTED-PART MEASUREMENT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87C0F-5775-4349-9B4B-676B2B507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11317"/>
                </a:solidFill>
              </a:defRPr>
            </a:pPr>
            <a:r>
              <a:rPr sz="2025" b="1">
                <a:solidFill>
                  <a:srgbClr val="111317"/>
                </a:solidFill>
              </a:rPr>
              <a:t>Measure the part in the same condition used for cutting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157CA-7581-4881-98A7-9F8F2366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F336C8-2468-4D1E-B738-797EDF0B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91A22E-847A-44ED-949C-69AE2B45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111317"/>
                </a:solidFill>
              </a:defRPr>
            </a:pPr>
            <a:r>
              <a:rPr sz="825" b="1">
                <a:solidFill>
                  <a:srgbClr val="111317"/>
                </a:solidFill>
              </a:rPr>
              <a:t>05</a:t>
            </a:r>
          </a:p>
        </p:txBody>
      </p:sp>
      <p:pic>
        <p:nvPicPr>
          <p:cNvPr id="6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74a99eaccd4bb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AC9F2-AE17-4C90-B9ED-92753D10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81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1A8D9F-948A-4353-A1A0-36886C96C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669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E18519-A723-4D9D-A196-FA594399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2861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8274A2-ED0F-4521-825E-7DABF569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371850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39F4E1-FF77-41BD-BA1D-7CA4997A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3525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346540-BB74-4A6C-B2DD-887BDFB4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43827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C5DD71-B48B-4564-9726-87F1E442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981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1FA1A8-9EF3-457A-A4AB-73210984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669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CC6699-A5F9-479D-9656-82EE93D3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3528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247BEF-4A51-4F29-9EC5-ABA136F93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4385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599835-A87F-4977-A5BD-E62DE9A14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0482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9E9089-B2AB-48BA-A92A-0BE35EE3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3397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6AF0EF-A0C1-433B-8112-6EE20B54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1430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557751-835D-4F5E-B916-AC11B60E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2192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BCD454-06D3-40EC-AA4F-8CFFA0A4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1239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5B0748-295B-4031-B838-CE60B556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3525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65010C-938E-4575-BBC5-34408BA9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9431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4A8E6E-BC31-481A-8977-F5974B66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0193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9A50BD-F84D-43A2-9EEE-BE7AB358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240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6E0537-E386-4F41-A21A-0E6DA22A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1526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640F7E1-1E3B-4262-9F53-F8E703F9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432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832C36-78B3-491F-8DCD-7FF32B77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8194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5EB340D-D05D-41AD-92D8-00DB8C5D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7241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D8344EC-6923-4826-93A0-331EA3CA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9527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BA121F8-F1C5-431F-9973-BFD9910E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74389BF-7ECF-4A05-953C-82F92FB9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6195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B7BB7E7-90D0-456C-8573-B94214A62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5242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1D7CBE1-6F46-4F39-AD6C-9FD932F4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752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30B950E-F470-409C-B894-F7FD962AC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727F0E9-4C2C-4244-9713-DC4B881C5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4196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0D8CAAB-B51F-4A1A-B7BA-A914BE77C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3243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26F3F51-1323-4F35-8DAD-77B3FF67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5529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DED1846-D5B3-40D1-ADB3-9013F3C1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8956DFC-A52E-48C1-BBD5-6B3BB3D7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2197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E40AC9B-4AB3-445D-B378-69894FBF8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51244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C24D7A3-6B54-4C0F-ADD3-9C125E1D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53530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669856D-4D00-4D77-A791-399ED69F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1049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Complete the clamp sequence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94F018B9-ABB0-4A0A-9109-F5107F4D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3525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Verify that location, support and restraint match the approved setup.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8E8A184-1B61-4610-A85A-E33FFE0D5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050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Measure the actual surface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CC5C9CC-9952-4D05-BC1F-1B9677CF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1526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Capture the feature areas, reference hardware and areas close to clamps.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D9D7D1E-AFB1-47F5-863D-AA1779EB9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7051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Record coverage and confidence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5D99B1D9-CA73-40AC-B855-3E80E70D3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9527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Unmeasured or shadowed regions cannot be used for adaptive mapping.</a:t>
            </a:r>
          </a:p>
        </p:txBody>
      </p:sp>
      <p:pic>
        <p:nvPicPr>
          <p:cNvPr id="10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f3a6ecc5aa4d93"/>
          <a:srcRect xmlns:a="http://schemas.openxmlformats.org/drawingml/2006/main" l="5625" t="0" r="56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" y="1104900"/>
            <a:ext cx="7810500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</p:spTree>
    <p:extLst>
      <p:ext uri="{BB962C8B-B14F-4D97-AF65-F5344CB8AC3E}">
        <p14:creationId xmlns:p14="http://schemas.microsoft.com/office/powerpoint/2010/main" val="12546703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5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11dde3481a4315"/>
          <a:stretch xmlns:a="http://schemas.openxmlformats.org/drawingml/2006/main"/>
        </p:blipFill>
        <p:spPr>
          <a:xfrm xmlns:a="http://schemas.openxmlformats.org/drawingml/2006/main">
            <a:off x="533400" y="287586"/>
            <a:ext cx="457200" cy="4535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DCBDF4-0D2F-454E-B93B-6BAC91E71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REGISTRATION AND 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A3D742-6654-4992-804C-16EF26FE0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11317"/>
                </a:solidFill>
              </a:defRPr>
            </a:pPr>
            <a:r>
              <a:rPr sz="2025" b="1">
                <a:solidFill>
                  <a:srgbClr val="111317"/>
                </a:solidFill>
              </a:rPr>
              <a:t>Physical references connect measurement to design intent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EEB9FD-B75D-4525-AEE7-78AC9948C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02FEFD-766D-4511-82E2-87F51FAEF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DE2B60-4D22-46DB-B8BD-1BDEF6809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111317"/>
                </a:solidFill>
              </a:defRPr>
            </a:pPr>
            <a:r>
              <a:rPr sz="825" b="1">
                <a:solidFill>
                  <a:srgbClr val="111317"/>
                </a:solidFill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1BEDD6-2C3A-4817-BE6B-6D277AF4E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14450"/>
            <a:ext cx="2514600" cy="379095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60a92c5d7e4da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D8D010-D836-4E12-BBAA-A7DA48A2C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4572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F68A07-65DC-434F-9498-9D3F8BE25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0"/>
            <a:ext cx="2667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577DB6-E8DB-4BBE-89F1-37DB6FFC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800475"/>
            <a:ext cx="1447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Locate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D70818-89A5-4865-A548-9FE6842D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17195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11317"/>
                </a:solidFill>
              </a:defRPr>
            </a:pPr>
            <a:r>
              <a:rPr sz="1200" b="1">
                <a:solidFill>
                  <a:srgbClr val="111317"/>
                </a:solidFill>
              </a:rPr>
              <a:t>Seat the panel on the controlled references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EA38F4-901E-4ACE-8C60-188CA69A0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647950"/>
            <a:ext cx="304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D52B31"/>
                </a:solidFill>
              </a:defRPr>
            </a:pPr>
            <a:r>
              <a:rPr sz="1875" b="1">
                <a:solidFill>
                  <a:srgbClr val="D52B31"/>
                </a:solidFill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94381F-C958-4113-B867-3E89AC99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314450"/>
            <a:ext cx="2514600" cy="379095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5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3b9db699f40a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CCDF15-363A-44BD-8C0C-DE5D38053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752850"/>
            <a:ext cx="4572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60365B-3177-4CF2-A8BB-ACB63250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810000"/>
            <a:ext cx="2667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91969F-B769-4E6C-BB06-640FCD02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800475"/>
            <a:ext cx="1447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Measure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A465A2-4168-4C9C-B555-0CF0E6EE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7195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11317"/>
                </a:solidFill>
              </a:defRPr>
            </a:pPr>
            <a:r>
              <a:rPr sz="1200" b="1">
                <a:solidFill>
                  <a:srgbClr val="111317"/>
                </a:solidFill>
              </a:rPr>
              <a:t>Capture the final mounted surface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F3EEFA-BB06-4F88-8C00-72E0EEEE1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647950"/>
            <a:ext cx="304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D52B31"/>
                </a:solidFill>
              </a:defRPr>
            </a:pPr>
            <a:r>
              <a:rPr sz="1875" b="1">
                <a:solidFill>
                  <a:srgbClr val="D52B31"/>
                </a:solidFill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BE6BE6-3D13-4881-ABD2-E26B06964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314450"/>
            <a:ext cx="2514600" cy="379095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6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202674031e4b1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8BB399-4EEF-4930-BA3C-E883CB501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752850"/>
            <a:ext cx="4572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44C480-9219-4FB8-B0B6-B6B23D146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810000"/>
            <a:ext cx="2667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54C1B5-9B9C-48D9-831F-31849709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800475"/>
            <a:ext cx="1447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Register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E7BFB4-3B4F-4386-AD16-47FCFF19B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17195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11317"/>
                </a:solidFill>
              </a:defRPr>
            </a:pPr>
            <a:r>
              <a:rPr sz="1200" b="1">
                <a:solidFill>
                  <a:srgbClr val="111317"/>
                </a:solidFill>
              </a:rPr>
              <a:t>Align the measured data to the reference system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DCD6635-9355-4988-90B3-5A5A0C651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647950"/>
            <a:ext cx="304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D52B31"/>
                </a:solidFill>
              </a:defRPr>
            </a:pPr>
            <a:r>
              <a:rPr sz="1875" b="1">
                <a:solidFill>
                  <a:srgbClr val="D52B31"/>
                </a:solidFill>
              </a:rPr>
              <a:t>→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B263823-196D-4679-AB3F-791DAE33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1314450"/>
            <a:ext cx="2514600" cy="379095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7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637de6c159487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99F09E1-B741-411E-8467-0C4069742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752850"/>
            <a:ext cx="4572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715819E-D752-4042-9EA6-F67288D08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810000"/>
            <a:ext cx="2667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2A72D16-BCEC-4542-A619-335CD8205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800475"/>
            <a:ext cx="1447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Assess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C828AD1-D810-46A3-A9D4-C9F9A6A3C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17195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11317"/>
                </a:solidFill>
              </a:defRPr>
            </a:pPr>
            <a:r>
              <a:rPr sz="1200" b="1">
                <a:solidFill>
                  <a:srgbClr val="111317"/>
                </a:solidFill>
              </a:rPr>
              <a:t>Review deviation and measurement confidence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5C14BE8-7BA3-4DB5-BDDD-A90137D4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0"/>
            <a:ext cx="108204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C20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4FEFF9E-C831-415B-8E84-9F75E84B2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43550"/>
            <a:ext cx="10325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52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Rigid reference alignment comes first. Local deformation mapping is evaluated only after the controlled coordinate system is established.</a:t>
            </a:r>
          </a:p>
        </p:txBody>
      </p:sp>
      <p:pic>
        <p:nvPicPr>
          <p:cNvPr id="8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33c3572b2c4f82"/>
          <a:srcRect xmlns:a="http://schemas.openxmlformats.org/drawingml/2006/main" l="20147" t="0" r="201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" y="1409700"/>
            <a:ext cx="2324100" cy="2190750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pic>
        <p:nvPicPr>
          <p:cNvPr id="8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af22caa4d146a3"/>
          <a:srcRect xmlns:a="http://schemas.openxmlformats.org/drawingml/2006/main" l="20147" t="0" r="201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90900" y="1409700"/>
            <a:ext cx="2324100" cy="2190750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pic>
        <p:nvPicPr>
          <p:cNvPr id="8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916db76f944513"/>
          <a:srcRect xmlns:a="http://schemas.openxmlformats.org/drawingml/2006/main" l="20147" t="0" r="201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53150" y="1409700"/>
            <a:ext cx="2324100" cy="2190750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pic>
        <p:nvPicPr>
          <p:cNvPr id="8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98de4357cd4347"/>
          <a:srcRect xmlns:a="http://schemas.openxmlformats.org/drawingml/2006/main" l="20147" t="0" r="201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15400" y="1409700"/>
            <a:ext cx="2324100" cy="2190750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</p:spTree>
    <p:extLst>
      <p:ext uri="{BB962C8B-B14F-4D97-AF65-F5344CB8AC3E}">
        <p14:creationId xmlns:p14="http://schemas.microsoft.com/office/powerpoint/2010/main" val="528558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5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1ff2aa638e4fe7"/>
          <a:stretch xmlns:a="http://schemas.openxmlformats.org/drawingml/2006/main"/>
        </p:blipFill>
        <p:spPr>
          <a:xfrm xmlns:a="http://schemas.openxmlformats.org/drawingml/2006/main">
            <a:off x="533400" y="287586"/>
            <a:ext cx="457200" cy="4535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0462BE-6E35-49CA-A6DE-04BD8478C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DEVIATION AND CONFIDENCE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7243B1-325B-46C9-9FCC-A261EC5CE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317"/>
                </a:solidFill>
              </a:defRPr>
            </a:pPr>
            <a:r>
              <a:rPr sz="1875" b="1">
                <a:solidFill>
                  <a:srgbClr val="111317"/>
                </a:solidFill>
              </a:rPr>
              <a:t>Deviation shows what changed; confidence decides whether it may be used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E11D1A-2DE4-4542-BBE1-62113DB3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638660-C9EF-4C4D-B56A-32100C089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3CD287-83BC-4B69-9F73-984CF33D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111317"/>
                </a:solidFill>
              </a:defRPr>
            </a:pPr>
            <a:r>
              <a:rPr sz="825" b="1">
                <a:solidFill>
                  <a:srgbClr val="111317"/>
                </a:solidFill>
              </a:rPr>
              <a:t>07</a:t>
            </a:r>
          </a:p>
        </p:txBody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00548e582e49d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254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84B254-F55F-45C9-95AF-2C40B565A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371600"/>
            <a:ext cx="24003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2E89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BABF77-438A-481C-97C6-241AFCDC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28750"/>
            <a:ext cx="2209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MEASURED MOUNTED SURFACE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22645E-9458-4792-813A-73336E872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1295400"/>
            <a:ext cx="177165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AB00F9-64B3-487C-A980-BADB6496B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1295400"/>
            <a:ext cx="381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89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5A032E-4E76-40F8-BAD9-9FC0DEC87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Deviation map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E611C0-0D64-4D6E-93FB-39671EC2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8707A"/>
                </a:solidFill>
              </a:defRPr>
            </a:pPr>
            <a:r>
              <a:rPr sz="750" b="0">
                <a:solidFill>
                  <a:srgbClr val="68707A"/>
                </a:solidFill>
              </a:rPr>
              <a:t>Change from the approved design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271E6F-CE8D-4A3F-B762-FF20E255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1295400"/>
            <a:ext cx="180975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755514-32E5-4667-89F1-7D61B5FF9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1295400"/>
            <a:ext cx="381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89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E6BB25-D138-4450-BCEE-75FFDF82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Confidence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E69FCF-08DD-47DC-8F9C-8F46B0FBB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8707A"/>
                </a:solidFill>
              </a:defRPr>
            </a:pPr>
            <a:r>
              <a:rPr sz="750" b="0">
                <a:solidFill>
                  <a:srgbClr val="68707A"/>
                </a:solidFill>
              </a:rPr>
              <a:t>Coverage, alignment and calibration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F24698-4446-4945-B3C8-0EA9F8EC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3050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Required evidence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D54773-46EE-4DF0-8F23-981330702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82892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3EE"/>
          </a:solidFill>
          <a:ln xmlns:a="http://schemas.openxmlformats.org/drawingml/2006/main" w="9525">
            <a:solidFill>
              <a:srgbClr val="2E896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3DB583-52E3-4646-A2BF-7B8B8F62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876550"/>
            <a:ext cx="2286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E896B"/>
                </a:solidFill>
              </a:defRPr>
            </a:pPr>
            <a:r>
              <a:rPr sz="750" b="1">
                <a:solidFill>
                  <a:srgbClr val="2E896B"/>
                </a:solidFill>
              </a:rPr>
              <a:t>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EAB578-9F17-4B14-9570-3BBA7C8F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81940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111317"/>
                </a:solidFill>
              </a:defRPr>
            </a:pPr>
            <a:r>
              <a:rPr sz="1125" b="0">
                <a:solidFill>
                  <a:srgbClr val="111317"/>
                </a:solidFill>
              </a:rPr>
              <a:t>Input revisions and measurement settings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6C8848-CCD9-42CF-81A3-DF1515489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3432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3EE"/>
          </a:solidFill>
          <a:ln xmlns:a="http://schemas.openxmlformats.org/drawingml/2006/main" w="9525">
            <a:solidFill>
              <a:srgbClr val="2E896B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CC5C27-6AF7-40BC-B85D-DB73E2A1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390900"/>
            <a:ext cx="2286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E896B"/>
                </a:solidFill>
              </a:defRPr>
            </a:pPr>
            <a:r>
              <a:rPr sz="750" b="1">
                <a:solidFill>
                  <a:srgbClr val="2E896B"/>
                </a:solidFill>
              </a:rPr>
              <a:t>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2D7CB9-60A0-474B-BF5B-8B2CE7A3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3375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111317"/>
                </a:solidFill>
              </a:defRPr>
            </a:pPr>
            <a:r>
              <a:rPr sz="1125" b="0">
                <a:solidFill>
                  <a:srgbClr val="111317"/>
                </a:solidFill>
              </a:rPr>
              <a:t>Reference alignment and coverage record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22E267-275D-43C6-B395-C7308CB10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85762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3EE"/>
          </a:solidFill>
          <a:ln xmlns:a="http://schemas.openxmlformats.org/drawingml/2006/main" w="9525">
            <a:solidFill>
              <a:srgbClr val="2E896B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FBEFF8-F664-488F-AA0A-5F43207FA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905250"/>
            <a:ext cx="2286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E896B"/>
                </a:solidFill>
              </a:defRPr>
            </a:pPr>
            <a:r>
              <a:rPr sz="750" b="1">
                <a:solidFill>
                  <a:srgbClr val="2E896B"/>
                </a:solidFill>
              </a:rPr>
              <a:t>✓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F5C7200-7AA6-4D75-903D-8752AE1EE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4810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111317"/>
                </a:solidFill>
              </a:defRPr>
            </a:pPr>
            <a:r>
              <a:rPr sz="1125" b="0">
                <a:solidFill>
                  <a:srgbClr val="111317"/>
                </a:solidFill>
              </a:rPr>
              <a:t>Surface correspondence for each feature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EAD0C2-9621-4544-80A8-EF72A9343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3719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3EE"/>
          </a:solidFill>
          <a:ln xmlns:a="http://schemas.openxmlformats.org/drawingml/2006/main" w="9525">
            <a:solidFill>
              <a:srgbClr val="2E896B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411CE6E-744D-4E70-A07B-D5BE2FB89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419600"/>
            <a:ext cx="2286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E896B"/>
                </a:solidFill>
              </a:defRPr>
            </a:pPr>
            <a:r>
              <a:rPr sz="750" b="1">
                <a:solidFill>
                  <a:srgbClr val="2E896B"/>
                </a:solidFill>
              </a:rPr>
              <a:t>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51D42DC-BF7E-4337-9F2C-DD6096B4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6245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111317"/>
                </a:solidFill>
              </a:defRPr>
            </a:pPr>
            <a:r>
              <a:rPr sz="1125" b="0">
                <a:solidFill>
                  <a:srgbClr val="111317"/>
                </a:solidFill>
              </a:rPr>
              <a:t>Recorded engineering checkpoint results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77AEB71-5DB3-4B95-A254-99C370A54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88632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3EE"/>
          </a:solidFill>
          <a:ln xmlns:a="http://schemas.openxmlformats.org/drawingml/2006/main" w="9525">
            <a:solidFill>
              <a:srgbClr val="2E896B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91FCF12-362B-459A-8B75-1498555C7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933950"/>
            <a:ext cx="2286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E896B"/>
                </a:solidFill>
              </a:defRPr>
            </a:pPr>
            <a:r>
              <a:rPr sz="750" b="1">
                <a:solidFill>
                  <a:srgbClr val="2E896B"/>
                </a:solidFill>
              </a:rPr>
              <a:t>✓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2AC2737-0C1C-4519-852D-5C76F6415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87680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Decision: proceed, revise or stop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ACF5C6A-ECB3-4B36-8654-A30A734A9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5581650"/>
            <a:ext cx="37719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C20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76859BE-9B3B-4813-AD79-952CE221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705475"/>
            <a:ext cx="3467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Illustrative data only — no qualified capability is claimed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749567E-10F1-46CF-A024-151BC9109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409700"/>
            <a:ext cx="148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2097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111317"/>
                </a:solidFill>
              </a:defRPr>
            </a:pPr>
            <a:r>
              <a:rPr sz="1275" b="1">
                <a:solidFill>
                  <a:srgbClr val="111317"/>
                </a:solidFill>
              </a:rPr>
              <a:t>Deviation from the approved design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F686787-3D70-47E7-955B-9F1E47BDB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140970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4118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111317"/>
                </a:solidFill>
              </a:defRPr>
            </a:pPr>
            <a:r>
              <a:rPr sz="1275" b="1">
                <a:solidFill>
                  <a:srgbClr val="111317"/>
                </a:solidFill>
              </a:rPr>
              <a:t>Measurement confidence</a:t>
            </a:r>
          </a:p>
        </p:txBody>
      </p:sp>
      <p:pic>
        <p:nvPicPr>
          <p:cNvPr id="8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f6e123fb4c4a5f"/>
          <a:srcRect xmlns:a="http://schemas.openxmlformats.org/drawingml/2006/main" l="8267" t="0" r="82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" y="1181100"/>
            <a:ext cx="6667500" cy="4495800"/>
          </a:xfrm>
          <a:prstGeom xmlns:a="http://schemas.openxmlformats.org/drawingml/2006/main" prst="roundRect">
            <a:avLst>
              <a:gd name="adj" fmla="val 2542"/>
            </a:avLst>
          </a:prstGeom>
        </p:spPr>
      </p:pic>
    </p:spTree>
    <p:extLst>
      <p:ext uri="{BB962C8B-B14F-4D97-AF65-F5344CB8AC3E}">
        <p14:creationId xmlns:p14="http://schemas.microsoft.com/office/powerpoint/2010/main" val="14853854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268b97d6f6499f"/>
          <a:stretch xmlns:a="http://schemas.openxmlformats.org/drawingml/2006/main"/>
        </p:blipFill>
        <p:spPr>
          <a:xfrm xmlns:a="http://schemas.openxmlformats.org/drawingml/2006/main">
            <a:off x="533400" y="287586"/>
            <a:ext cx="457200" cy="4535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5EC710-B6A3-4564-8C9C-8F7AD78D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FEATURE-SPECIFIC MAPPING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87C0F-5775-4349-9B4B-676B2B507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11317"/>
                </a:solidFill>
              </a:defRPr>
            </a:pPr>
            <a:r>
              <a:rPr sz="2025" b="1">
                <a:solidFill>
                  <a:srgbClr val="111317"/>
                </a:solidFill>
              </a:rPr>
              <a:t>Edge trimming, holes and pockets need different rules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157CA-7581-4881-98A7-9F8F2366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F336C8-2468-4D1E-B738-797EDF0B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91A22E-847A-44ED-949C-69AE2B45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111317"/>
                </a:solidFill>
              </a:defRPr>
            </a:pPr>
            <a:r>
              <a:rPr sz="825" b="1">
                <a:solidFill>
                  <a:srgbClr val="111317"/>
                </a:solidFill>
              </a:rPr>
              <a:t>08</a:t>
            </a:r>
          </a:p>
        </p:txBody>
      </p:sp>
      <p:pic>
        <p:nvPicPr>
          <p:cNvPr id="6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cfbddc1d1646e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AC9F2-AE17-4C90-B9ED-92753D10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81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1A8D9F-948A-4353-A1A0-36886C96C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669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E18519-A723-4D9D-A196-FA594399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2861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8274A2-ED0F-4521-825E-7DABF569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371850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39F4E1-FF77-41BD-BA1D-7CA4997A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3525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346540-BB74-4A6C-B2DD-887BDFB4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43827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C5DD71-B48B-4564-9726-87F1E442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981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1FA1A8-9EF3-457A-A4AB-73210984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669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CC6699-A5F9-479D-9656-82EE93D3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3528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247BEF-4A51-4F29-9EC5-ABA136F93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4385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599835-A87F-4977-A5BD-E62DE9A14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0482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9E9089-B2AB-48BA-A92A-0BE35EE3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3397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6AF0EF-A0C1-433B-8112-6EE20B54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1430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557751-835D-4F5E-B916-AC11B60E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2192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BCD454-06D3-40EC-AA4F-8CFFA0A4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1239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5B0748-295B-4031-B838-CE60B556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3525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65010C-938E-4575-BBC5-34408BA9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9431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4A8E6E-BC31-481A-8977-F5974B66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0193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9A50BD-F84D-43A2-9EEE-BE7AB358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240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6E0537-E386-4F41-A21A-0E6DA22A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1526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640F7E1-1E3B-4262-9F53-F8E703F9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432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832C36-78B3-491F-8DCD-7FF32B77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8194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5EB340D-D05D-41AD-92D8-00DB8C5D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7241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D8344EC-6923-4826-93A0-331EA3CA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9527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BA121F8-F1C5-431F-9973-BFD9910E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74389BF-7ECF-4A05-953C-82F92FB9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6195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B7BB7E7-90D0-456C-8573-B94214A62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5242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1D7CBE1-6F46-4F39-AD6C-9FD932F4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752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30B950E-F470-409C-B894-F7FD962AC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727F0E9-4C2C-4244-9713-DC4B881C5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4196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0D8CAAB-B51F-4A1A-B7BA-A914BE77C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3243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26F3F51-1323-4F35-8DAD-77B3FF67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5529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DED1846-D5B3-40D1-ADB3-9013F3C1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8956DFC-A52E-48C1-BBD5-6B3BB3D7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2197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E40AC9B-4AB3-445D-B378-69894FBF8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51244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C24D7A3-6B54-4C0F-ADD3-9C125E1D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53530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9BF2B8C-E1FC-48BE-8974-725E6A745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1049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Edge trimming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EC4474D-8998-4005-B7D9-53140463B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3525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Transfer the boundary along reliable surface correspondence while preserving the defined references.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A443F09-48E0-44F2-95C6-AD3792957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050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Hole position and direction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C6B02F1-342B-4817-BF7A-684150DA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1526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604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Maintain the design-plane location and required axis relative to controlled references.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B2A77BC-8557-4F96-A252-84DA2EFB3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7051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Pocket through-opening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C8D998EC-642A-4380-B185-A65178978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9527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118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Cut the black pocket boundary into an opening. Qualify backing, cut-out retention and edge quality.</a:t>
            </a:r>
          </a:p>
        </p:txBody>
      </p:sp>
      <p:pic>
        <p:nvPicPr>
          <p:cNvPr id="10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db5fef67b24753"/>
          <a:srcRect xmlns:a="http://schemas.openxmlformats.org/drawingml/2006/main" l="5625" t="0" r="56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" y="1104900"/>
            <a:ext cx="7810500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</p:spTree>
    <p:extLst>
      <p:ext uri="{BB962C8B-B14F-4D97-AF65-F5344CB8AC3E}">
        <p14:creationId xmlns:p14="http://schemas.microsoft.com/office/powerpoint/2010/main" val="125467035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657c057c154bfd"/>
          <a:stretch xmlns:a="http://schemas.openxmlformats.org/drawingml/2006/main"/>
        </p:blipFill>
        <p:spPr>
          <a:xfrm xmlns:a="http://schemas.openxmlformats.org/drawingml/2006/main">
            <a:off x="533400" y="287586"/>
            <a:ext cx="457200" cy="4535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5EC710-B6A3-4564-8C9C-8F7AD78D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THICKNESS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87C0F-5775-4349-9B4B-676B2B507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11317"/>
                </a:solidFill>
              </a:defRPr>
            </a:pPr>
            <a:r>
              <a:rPr sz="2025" b="1">
                <a:solidFill>
                  <a:srgbClr val="111317"/>
                </a:solidFill>
              </a:rPr>
              <a:t>Coating decisions need qualified thickness evidence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157CA-7581-4881-98A7-9F8F2366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F336C8-2468-4D1E-B738-797EDF0B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91A22E-847A-44ED-949C-69AE2B45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111317"/>
                </a:solidFill>
              </a:defRPr>
            </a:pPr>
            <a:r>
              <a:rPr sz="825" b="1">
                <a:solidFill>
                  <a:srgbClr val="111317"/>
                </a:solidFill>
              </a:rPr>
              <a:t>09</a:t>
            </a:r>
          </a:p>
        </p:txBody>
      </p:sp>
      <p:pic>
        <p:nvPicPr>
          <p:cNvPr id="6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23ee188e164b3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AC9F2-AE17-4C90-B9ED-92753D10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81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1A8D9F-948A-4353-A1A0-36886C96C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669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E18519-A723-4D9D-A196-FA594399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2861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8274A2-ED0F-4521-825E-7DABF569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371850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39F4E1-FF77-41BD-BA1D-7CA4997A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3525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346540-BB74-4A6C-B2DD-887BDFB4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43827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C5DD71-B48B-4564-9726-87F1E442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981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1FA1A8-9EF3-457A-A4AB-73210984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669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CC6699-A5F9-479D-9656-82EE93D3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3528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247BEF-4A51-4F29-9EC5-ABA136F93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4385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599835-A87F-4977-A5BD-E62DE9A14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0482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9E9089-B2AB-48BA-A92A-0BE35EE3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3397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6AF0EF-A0C1-433B-8112-6EE20B54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1430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557751-835D-4F5E-B916-AC11B60E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2192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BCD454-06D3-40EC-AA4F-8CFFA0A4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1239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5B0748-295B-4031-B838-CE60B556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3525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65010C-938E-4575-BBC5-34408BA9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9431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4A8E6E-BC31-481A-8977-F5974B66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0193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9A50BD-F84D-43A2-9EEE-BE7AB358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240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6E0537-E386-4F41-A21A-0E6DA22A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1526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640F7E1-1E3B-4262-9F53-F8E703F9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432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832C36-78B3-491F-8DCD-7FF32B77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8194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5EB340D-D05D-41AD-92D8-00DB8C5D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7241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D8344EC-6923-4826-93A0-331EA3CA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9527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BA121F8-F1C5-431F-9973-BFD9910E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74389BF-7ECF-4A05-953C-82F92FB9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6195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B7BB7E7-90D0-456C-8573-B94214A62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5242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1D7CBE1-6F46-4F39-AD6C-9FD932F4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752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30B950E-F470-409C-B894-F7FD962AC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727F0E9-4C2C-4244-9713-DC4B881C5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4196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0D8CAAB-B51F-4A1A-B7BA-A914BE77C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3243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26F3F51-1323-4F35-8DAD-77B3FF67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5529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DED1846-D5B3-40D1-ADB3-9013F3C1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8956DFC-A52E-48C1-BBD5-6B3BB3D7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2197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E40AC9B-4AB3-445D-B378-69894FBF8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51244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C24D7A3-6B54-4C0F-ADD3-9C125E1D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53530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A396C1C-F2F5-4F15-AB13-3355572CD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1049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Qualify the comparison method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6F69A03-92E2-47B1-B488-3E06B5D99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3525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911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Compare pre-coat and post-coat scans in the same fixture frame, with direct reference checks.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5D60DDC-2D21-4586-AC7D-53228DD9B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050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Separate coating from deformation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050BD99-91A7-4721-A38C-1F7A0C22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1526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118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Control registration, temperature, fixture movement and uncertainty before correcting coating.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1A5790D-2FB9-41B2-BDCD-6ABF8F92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7051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Inhibit uncertain corrections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FB252C66-7155-47DA-A796-72A47067A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9527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004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Leave unmeasured regions and the pocket opening outside automatic sanding and re-spray paths.</a:t>
            </a:r>
          </a:p>
        </p:txBody>
      </p:sp>
      <p:pic>
        <p:nvPicPr>
          <p:cNvPr id="10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0700f844814705"/>
          <a:srcRect xmlns:a="http://schemas.openxmlformats.org/drawingml/2006/main" l="5625" t="0" r="56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" y="1104900"/>
            <a:ext cx="7810500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</p:spTree>
    <p:extLst>
      <p:ext uri="{BB962C8B-B14F-4D97-AF65-F5344CB8AC3E}">
        <p14:creationId xmlns:p14="http://schemas.microsoft.com/office/powerpoint/2010/main" val="125467035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24d3c61ad44d2d"/>
          <a:stretch xmlns:a="http://schemas.openxmlformats.org/drawingml/2006/main"/>
        </p:blipFill>
        <p:spPr>
          <a:xfrm xmlns:a="http://schemas.openxmlformats.org/drawingml/2006/main">
            <a:off x="533400" y="287586"/>
            <a:ext cx="457200" cy="4535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5EC710-B6A3-4564-8C9C-8F7AD78D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REACH AND COLLISION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87C0F-5775-4349-9B4B-676B2B507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11317"/>
                </a:solidFill>
              </a:defRPr>
            </a:pPr>
            <a:r>
              <a:rPr sz="2025" b="1">
                <a:solidFill>
                  <a:srgbClr val="111317"/>
                </a:solidFill>
              </a:rPr>
              <a:t>Check the complete tool system before any machine movement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157CA-7581-4881-98A7-9F8F2366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F336C8-2468-4D1E-B738-797EDF0B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91A22E-847A-44ED-949C-69AE2B45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111317"/>
                </a:solidFill>
              </a:defRPr>
            </a:pPr>
            <a:r>
              <a:rPr sz="825" b="1">
                <a:solidFill>
                  <a:srgbClr val="111317"/>
                </a:solidFill>
              </a:rPr>
              <a:t>10</a:t>
            </a:r>
          </a:p>
        </p:txBody>
      </p:sp>
      <p:pic>
        <p:nvPicPr>
          <p:cNvPr id="6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c27970e28f404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AC9F2-AE17-4C90-B9ED-92753D10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81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1A8D9F-948A-4353-A1A0-36886C96C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669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E18519-A723-4D9D-A196-FA594399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2861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8274A2-ED0F-4521-825E-7DABF569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371850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39F4E1-FF77-41BD-BA1D-7CA4997A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3525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346540-BB74-4A6C-B2DD-887BDFB4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43827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C5DD71-B48B-4564-9726-87F1E442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981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1FA1A8-9EF3-457A-A4AB-73210984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669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CC6699-A5F9-479D-9656-82EE93D3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3528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247BEF-4A51-4F29-9EC5-ABA136F93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4385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599835-A87F-4977-A5BD-E62DE9A14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0482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9E9089-B2AB-48BA-A92A-0BE35EE3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3397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6AF0EF-A0C1-433B-8112-6EE20B54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1430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557751-835D-4F5E-B916-AC11B60E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2192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BCD454-06D3-40EC-AA4F-8CFFA0A4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1239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5B0748-295B-4031-B838-CE60B556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3525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65010C-938E-4575-BBC5-34408BA9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9431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4A8E6E-BC31-481A-8977-F5974B66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0193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9A50BD-F84D-43A2-9EEE-BE7AB358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240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6E0537-E386-4F41-A21A-0E6DA22A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1526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640F7E1-1E3B-4262-9F53-F8E703F9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432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832C36-78B3-491F-8DCD-7FF32B77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8194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5EB340D-D05D-41AD-92D8-00DB8C5D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7241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D8344EC-6923-4826-93A0-331EA3CA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9527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BA121F8-F1C5-431F-9973-BFD9910E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74389BF-7ECF-4A05-953C-82F92FB9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6195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B7BB7E7-90D0-456C-8573-B94214A62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5242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1D7CBE1-6F46-4F39-AD6C-9FD932F4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752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30B950E-F470-409C-B894-F7FD962AC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727F0E9-4C2C-4244-9713-DC4B881C5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4196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0D8CAAB-B51F-4A1A-B7BA-A914BE77C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3243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26F3F51-1323-4F35-8DAD-77B3FF67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5529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DED1846-D5B3-40D1-ADB3-9013F3C1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 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8956DFC-A52E-48C1-BBD5-6B3BB3D7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2197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E40AC9B-4AB3-445D-B378-69894FBF8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51244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 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C24D7A3-6B54-4C0F-ADD3-9C125E1D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53530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68707A"/>
                </a:solidFill>
              </a:defRPr>
            </a:pPr>
            <a:r>
              <a:rPr sz="825" b="0">
                <a:solidFill>
                  <a:srgbClr val="68707A"/>
                </a:solidFill>
              </a:rPr>
              <a:t> 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63FD71E-78FC-4EDD-A0D6-DC00B5FEC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1049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Simulate the full assembly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24EB2B2-1177-42A0-A36C-054BAC0B1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3525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718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Include cutter, holder, spindle, dust hood, extraction hose and every fixture component.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1986530-9928-4A2A-8526-CA6352683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050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Check reach and orientation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F68AAC6-65C5-46BB-90B3-9AE4A971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1526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389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Confirm machine travel, joint limits, stiffness and tool direction along the whole path.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45851C3-61CC-4ADC-BF9B-D1D2E24F6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7051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92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Reject blocked regions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3052C3B-DBB7-4DA5-B773-883E49D0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95275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089"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E636B"/>
                </a:solidFill>
              </a:defRPr>
            </a:pPr>
            <a:r>
              <a:rPr sz="1050">
                <a:solidFill>
                  <a:srgbClr val="5E636B"/>
                </a:solidFill>
              </a:rPr>
              <a:t>A clear cutter tip is insufficient when the holder or attachments can strike a clamp.</a:t>
            </a:r>
          </a:p>
        </p:txBody>
      </p:sp>
      <p:pic>
        <p:nvPicPr>
          <p:cNvPr id="10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8f3e1209c843be"/>
          <a:srcRect xmlns:a="http://schemas.openxmlformats.org/drawingml/2006/main" l="5625" t="0" r="56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" y="1104900"/>
            <a:ext cx="7810500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</p:spTree>
    <p:extLst>
      <p:ext uri="{BB962C8B-B14F-4D97-AF65-F5344CB8AC3E}">
        <p14:creationId xmlns:p14="http://schemas.microsoft.com/office/powerpoint/2010/main" val="12546703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780db254904be1"/>
          <a:stretch xmlns:a="http://schemas.openxmlformats.org/drawingml/2006/main"/>
        </p:blipFill>
        <p:spPr>
          <a:xfrm xmlns:a="http://schemas.openxmlformats.org/drawingml/2006/main">
            <a:off x="533400" y="287586"/>
            <a:ext cx="457200" cy="4535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C00BCC-9CEE-469D-8AB0-CB4F5B65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ENGINEERING ASSESSMENT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ABD663-C5A6-4BFA-A50B-38F01F76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317"/>
                </a:solidFill>
              </a:defRPr>
            </a:pPr>
            <a:r>
              <a:rPr sz="1875" b="1">
                <a:solidFill>
                  <a:srgbClr val="111317"/>
                </a:solidFill>
              </a:rPr>
              <a:t>Adaptive edge and pocket-opening trials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1FEB7E-0EFA-417F-B71A-A408FABC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D11095-203C-4413-9195-72F6E18D2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BF0E39-A9E1-4867-A348-93C9B118C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111317"/>
                </a:solidFill>
              </a:defRPr>
            </a:pPr>
            <a:r>
              <a:rPr sz="825" b="1">
                <a:solidFill>
                  <a:srgbClr val="111317"/>
                </a:solidFill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4ECE9-3E49-42DD-97C5-3EBDFDBF3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66800"/>
            <a:ext cx="723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111317"/>
                </a:solidFill>
              </a:defRPr>
            </a:pPr>
            <a:r>
              <a:rPr sz="1275" b="1">
                <a:solidFill>
                  <a:srgbClr val="111317"/>
                </a:solidFill>
              </a:rPr>
              <a:t>The concept is suitable for controlled evaluation, with scope increasing only as evidence improves.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610D98-54D7-44A4-B3CF-6B6D3B59F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57350"/>
            <a:ext cx="3352800" cy="3600450"/>
          </a:xfrm>
          <a:prstGeom xmlns:a="http://schemas.openxmlformats.org/drawingml/2006/main" prst="roundRect">
            <a:avLst>
              <a:gd name="adj" fmla="val 3409"/>
            </a:avLst>
          </a:prstGeom>
          <a:solidFill xmlns:a="http://schemas.openxmlformats.org/drawingml/2006/main">
            <a:srgbClr val="F3F5F7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d918c93ff24b5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60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0572C0-79CE-42AA-AF4C-273D649BF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814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B69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CABAC3-8C62-4DA9-9E7D-235085AD9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67175"/>
            <a:ext cx="3238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2C84AF-4871-4A74-8B2F-3D99BD3C6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9624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Accessible edge trimming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761346-008F-4CE7-A605-80910107F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8707A"/>
                </a:solidFill>
              </a:defRPr>
            </a:pPr>
            <a:r>
              <a:rPr sz="1125" b="0">
                <a:solidFill>
                  <a:srgbClr val="68707A"/>
                </a:solidFill>
              </a:rPr>
              <a:t>Strong first proof-of-concept case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AF7C47-FD61-481E-88F6-8740F2D0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657350"/>
            <a:ext cx="3352800" cy="3600450"/>
          </a:xfrm>
          <a:prstGeom xmlns:a="http://schemas.openxmlformats.org/drawingml/2006/main" prst="roundRect">
            <a:avLst>
              <a:gd name="adj" fmla="val 3409"/>
            </a:avLst>
          </a:prstGeom>
          <a:solidFill xmlns:a="http://schemas.openxmlformats.org/drawingml/2006/main">
            <a:srgbClr val="F3F5F7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c76e5ec21b475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607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21D226-6874-4A2D-8ECC-B2746EF8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9814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6F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DD435D-6A8B-4B90-83CA-0E5A6BCB4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67175"/>
            <a:ext cx="3238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D3434C-7998-4B8C-95A7-F05177512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9624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Pocket through-opening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C892A1-6AAA-4FEC-9E21-545B427E9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005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8707A"/>
                </a:solidFill>
              </a:defRPr>
            </a:pPr>
            <a:r>
              <a:rPr sz="1125" b="0">
                <a:solidFill>
                  <a:srgbClr val="68707A"/>
                </a:solidFill>
              </a:rPr>
              <a:t>Backing, retention and edge-quality trials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70D125-C33C-4B79-A1BC-42354DF07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657350"/>
            <a:ext cx="3352800" cy="3600450"/>
          </a:xfrm>
          <a:prstGeom xmlns:a="http://schemas.openxmlformats.org/drawingml/2006/main" prst="roundRect">
            <a:avLst>
              <a:gd name="adj" fmla="val 3409"/>
            </a:avLst>
          </a:prstGeom>
          <a:solidFill xmlns:a="http://schemas.openxmlformats.org/drawingml/2006/main">
            <a:srgbClr val="F3F5F7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fc1dded0264e3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5607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807170-41DB-4DCD-B0DC-FD4F0E75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9814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38F760-F5FA-4E6B-9B6F-49536A1B8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067175"/>
            <a:ext cx="32385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CC9991-00DA-4600-8C24-159DA8AE9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9624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Production contours and tolerances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6AA9E1-A3ED-4C1A-90D0-5CD4684F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4005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8707A"/>
                </a:solidFill>
              </a:defRPr>
            </a:pPr>
            <a:r>
              <a:rPr sz="1125" b="0">
                <a:solidFill>
                  <a:srgbClr val="68707A"/>
                </a:solidFill>
              </a:rPr>
              <a:t>Release against approved customer CAD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16BD5D-A37E-4D01-BB44-897480663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28765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D52B31"/>
                </a:solidFill>
              </a:defRPr>
            </a:pPr>
            <a:r>
              <a:rPr sz="2100" b="1">
                <a:solidFill>
                  <a:srgbClr val="D52B31"/>
                </a:solidFill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E277274-4E4A-4F2A-9277-68A7AF7D8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28765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D52B31"/>
                </a:solidFill>
              </a:defRPr>
            </a:pPr>
            <a:r>
              <a:rPr sz="2100" b="1">
                <a:solidFill>
                  <a:srgbClr val="D52B31"/>
                </a:solidFill>
              </a:rPr>
              <a:t>→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DA4672-EF93-435E-AEFC-CAB3E834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05450"/>
            <a:ext cx="108204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C20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7B02278-F81B-4644-865A-834D5111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76900"/>
            <a:ext cx="10325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R8 trimming includes the approved edge and black pocket opening as a separate S$150,000 POC package.</a:t>
            </a:r>
          </a:p>
        </p:txBody>
      </p:sp>
      <p:pic>
        <p:nvPicPr>
          <p:cNvPr id="6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f04bb3e4874762"/>
          <a:srcRect xmlns:a="http://schemas.openxmlformats.org/drawingml/2006/main" l="6870" t="0" r="687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1771650"/>
            <a:ext cx="3124200" cy="2038350"/>
          </a:xfrm>
          <a:prstGeom xmlns:a="http://schemas.openxmlformats.org/drawingml/2006/main" prst="roundRect">
            <a:avLst>
              <a:gd name="adj" fmla="val 5607"/>
            </a:avLst>
          </a:prstGeom>
        </p:spPr>
      </p:pic>
      <p:pic>
        <p:nvPicPr>
          <p:cNvPr id="6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26bbe1e33e4bdf"/>
          <a:srcRect xmlns:a="http://schemas.openxmlformats.org/drawingml/2006/main" l="6870" t="0" r="687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0" y="1771650"/>
            <a:ext cx="3124200" cy="2038350"/>
          </a:xfrm>
          <a:prstGeom xmlns:a="http://schemas.openxmlformats.org/drawingml/2006/main" prst="roundRect">
            <a:avLst>
              <a:gd name="adj" fmla="val 5607"/>
            </a:avLst>
          </a:prstGeom>
        </p:spPr>
      </p:pic>
      <p:pic>
        <p:nvPicPr>
          <p:cNvPr id="6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42c7ca5c104a32"/>
          <a:srcRect xmlns:a="http://schemas.openxmlformats.org/drawingml/2006/main" l="6870" t="0" r="687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15300" y="1771650"/>
            <a:ext cx="3124200" cy="2038350"/>
          </a:xfrm>
          <a:prstGeom xmlns:a="http://schemas.openxmlformats.org/drawingml/2006/main" prst="roundRect">
            <a:avLst>
              <a:gd name="adj" fmla="val 5607"/>
            </a:avLst>
          </a:prstGeom>
        </p:spPr>
      </p:pic>
    </p:spTree>
    <p:extLst>
      <p:ext uri="{BB962C8B-B14F-4D97-AF65-F5344CB8AC3E}">
        <p14:creationId xmlns:p14="http://schemas.microsoft.com/office/powerpoint/2010/main" val="6881478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F5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b2db2134e44677"/>
          <a:stretch xmlns:a="http://schemas.openxmlformats.org/drawingml/2006/main"/>
        </p:blipFill>
        <p:spPr>
          <a:xfrm xmlns:a="http://schemas.openxmlformats.org/drawingml/2006/main">
            <a:off x="533400" y="287586"/>
            <a:ext cx="457200" cy="4535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0462BE-6E35-49CA-A6DE-04BD8478C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POST-PROCESS VERIFICATION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7243B1-325B-46C9-9FCC-A261EC5CE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317"/>
                </a:solidFill>
              </a:defRPr>
            </a:pPr>
            <a:r>
              <a:rPr sz="1875" b="1">
                <a:solidFill>
                  <a:srgbClr val="111317"/>
                </a:solidFill>
              </a:rPr>
              <a:t>Acceptance must be measured in the condition agreed with the customer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E11D1A-2DE4-4542-BBE1-62113DB3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638660-C9EF-4C4D-B56A-32100C089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3CD287-83BC-4B69-9F73-984CF33D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111317"/>
                </a:solidFill>
              </a:defRPr>
            </a:pPr>
            <a:r>
              <a:rPr sz="825" b="1">
                <a:solidFill>
                  <a:srgbClr val="111317"/>
                </a:solidFill>
              </a:rPr>
              <a:t>12</a:t>
            </a:r>
          </a:p>
        </p:txBody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c763f9da7a463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254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84B254-F55F-45C9-95AF-2C40B565A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371600"/>
            <a:ext cx="24003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2E89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BABF77-438A-481C-97C6-241AFCDC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28750"/>
            <a:ext cx="2209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MEASURE AGAINST THE SAME REFERENCES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22645E-9458-4792-813A-73336E872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1295400"/>
            <a:ext cx="177165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AB00F9-64B3-487C-A980-BADB6496B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1295400"/>
            <a:ext cx="381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89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5A032E-4E76-40F8-BAD9-9FC0DEC87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While mounted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E611C0-0D64-4D6E-93FB-39671EC2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8707A"/>
                </a:solidFill>
              </a:defRPr>
            </a:pPr>
            <a:r>
              <a:rPr sz="750" b="0">
                <a:solidFill>
                  <a:srgbClr val="68707A"/>
                </a:solidFill>
              </a:rPr>
              <a:t>Check the machined result before changing restraint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271E6F-CE8D-4A3F-B762-FF20E255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1295400"/>
            <a:ext cx="180975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E1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755514-32E5-4667-89F1-7D61B5FF9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1295400"/>
            <a:ext cx="381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89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E6BB25-D138-4450-BCEE-75FFDF82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After fixture release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E69FCF-08DD-47DC-8F9C-8F46B0FBB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8707A"/>
                </a:solidFill>
              </a:defRPr>
            </a:pPr>
            <a:r>
              <a:rPr sz="750" b="0">
                <a:solidFill>
                  <a:srgbClr val="68707A"/>
                </a:solidFill>
              </a:rPr>
              <a:t>Measure the unrestrained part when required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F24698-4446-4945-B3C8-0EA9F8EC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3050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Verification record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D54773-46EE-4DF0-8F23-981330702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82892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3EE"/>
          </a:solidFill>
          <a:ln xmlns:a="http://schemas.openxmlformats.org/drawingml/2006/main" w="9525">
            <a:solidFill>
              <a:srgbClr val="2E896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3DB583-52E3-4646-A2BF-7B8B8F62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876550"/>
            <a:ext cx="2286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E896B"/>
                </a:solidFill>
              </a:defRPr>
            </a:pPr>
            <a:r>
              <a:rPr sz="750" b="1">
                <a:solidFill>
                  <a:srgbClr val="2E896B"/>
                </a:solidFill>
              </a:rPr>
              <a:t>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EAB578-9F17-4B14-9570-3BBA7C8F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81940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111317"/>
                </a:solidFill>
              </a:defRPr>
            </a:pPr>
            <a:r>
              <a:rPr sz="1125" b="0">
                <a:solidFill>
                  <a:srgbClr val="111317"/>
                </a:solidFill>
              </a:rPr>
              <a:t>Input revisions and approved requirements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6C8848-CCD9-42CF-81A3-DF1515489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3432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3EE"/>
          </a:solidFill>
          <a:ln xmlns:a="http://schemas.openxmlformats.org/drawingml/2006/main" w="9525">
            <a:solidFill>
              <a:srgbClr val="2E896B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CC5C27-6AF7-40BC-B85D-DB73E2A1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390900"/>
            <a:ext cx="2286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E896B"/>
                </a:solidFill>
              </a:defRPr>
            </a:pPr>
            <a:r>
              <a:rPr sz="750" b="1">
                <a:solidFill>
                  <a:srgbClr val="2E896B"/>
                </a:solidFill>
              </a:rPr>
              <a:t>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2D7CB9-60A0-474B-BF5B-8B2CE7A3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3375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111317"/>
                </a:solidFill>
              </a:defRPr>
            </a:pPr>
            <a:r>
              <a:rPr sz="1125" b="0">
                <a:solidFill>
                  <a:srgbClr val="111317"/>
                </a:solidFill>
              </a:rPr>
              <a:t>Reference alignment and coverage record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22E267-275D-43C6-B395-C7308CB10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85762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3EE"/>
          </a:solidFill>
          <a:ln xmlns:a="http://schemas.openxmlformats.org/drawingml/2006/main" w="9525">
            <a:solidFill>
              <a:srgbClr val="2E896B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FBEFF8-F664-488F-AA0A-5F43207FA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905250"/>
            <a:ext cx="2286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E896B"/>
                </a:solidFill>
              </a:defRPr>
            </a:pPr>
            <a:r>
              <a:rPr sz="750" b="1">
                <a:solidFill>
                  <a:srgbClr val="2E896B"/>
                </a:solidFill>
              </a:rPr>
              <a:t>✓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F5C7200-7AA6-4D75-903D-8752AE1EE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4810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111317"/>
                </a:solidFill>
              </a:defRPr>
            </a:pPr>
            <a:r>
              <a:rPr sz="1125" b="0">
                <a:solidFill>
                  <a:srgbClr val="111317"/>
                </a:solidFill>
              </a:rPr>
              <a:t>Feature deviations and measurement uncertainty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EAD0C2-9621-4544-80A8-EF72A9343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3719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3EE"/>
          </a:solidFill>
          <a:ln xmlns:a="http://schemas.openxmlformats.org/drawingml/2006/main" w="9525">
            <a:solidFill>
              <a:srgbClr val="2E896B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411CE6E-744D-4E70-A07B-D5BE2FB89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419600"/>
            <a:ext cx="2286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E896B"/>
                </a:solidFill>
              </a:defRPr>
            </a:pPr>
            <a:r>
              <a:rPr sz="750" b="1">
                <a:solidFill>
                  <a:srgbClr val="2E896B"/>
                </a:solidFill>
              </a:rPr>
              <a:t>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51D42DC-BF7E-4337-9F2C-DD6096B4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6245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111317"/>
                </a:solidFill>
              </a:defRPr>
            </a:pPr>
            <a:r>
              <a:rPr sz="1125" b="0">
                <a:solidFill>
                  <a:srgbClr val="111317"/>
                </a:solidFill>
              </a:rPr>
              <a:t>Mounted and released acceptance conditions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77AEB71-5DB3-4B95-A254-99C370A54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88632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6F3EE"/>
          </a:solidFill>
          <a:ln xmlns:a="http://schemas.openxmlformats.org/drawingml/2006/main" w="9525">
            <a:solidFill>
              <a:srgbClr val="2E896B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91FCF12-362B-459A-8B75-1498555C7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933950"/>
            <a:ext cx="2286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E896B"/>
                </a:solidFill>
              </a:defRPr>
            </a:pPr>
            <a:r>
              <a:rPr sz="750" b="1">
                <a:solidFill>
                  <a:srgbClr val="2E896B"/>
                </a:solidFill>
              </a:rPr>
              <a:t>✓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2AC2737-0C1C-4519-852D-5C76F6415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87680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Engineer records accept, corrective work or stop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ACF5C6A-ECB3-4B36-8654-A30A734A9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5581650"/>
            <a:ext cx="37719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C20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76859BE-9B3B-4813-AD79-952CE221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705475"/>
            <a:ext cx="3467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Use actual released-state measurement unless the deformation model is validated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F0A248A-A83A-4FFE-8BE3-C4208D1AD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409700"/>
            <a:ext cx="148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4118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111317"/>
                </a:solidFill>
              </a:defRPr>
            </a:pPr>
            <a:r>
              <a:rPr sz="1275" b="1">
                <a:solidFill>
                  <a:srgbClr val="111317"/>
                </a:solidFill>
              </a:rPr>
              <a:t>Measure while mounted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33B9A14-97BD-455F-9D16-4A3AE5E17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140970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4118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111317"/>
                </a:solidFill>
              </a:defRPr>
            </a:pPr>
            <a:r>
              <a:rPr sz="1275" b="1">
                <a:solidFill>
                  <a:srgbClr val="111317"/>
                </a:solidFill>
              </a:rPr>
              <a:t>Measure after fixture release</a:t>
            </a:r>
          </a:p>
        </p:txBody>
      </p:sp>
      <p:pic>
        <p:nvPicPr>
          <p:cNvPr id="8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faa9c51fc04271"/>
          <a:srcRect xmlns:a="http://schemas.openxmlformats.org/drawingml/2006/main" l="8267" t="0" r="82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" y="1181100"/>
            <a:ext cx="6667500" cy="4495800"/>
          </a:xfrm>
          <a:prstGeom xmlns:a="http://schemas.openxmlformats.org/drawingml/2006/main" prst="roundRect">
            <a:avLst>
              <a:gd name="adj" fmla="val 2542"/>
            </a:avLst>
          </a:prstGeom>
        </p:spPr>
      </p:pic>
    </p:spTree>
    <p:extLst>
      <p:ext uri="{BB962C8B-B14F-4D97-AF65-F5344CB8AC3E}">
        <p14:creationId xmlns:p14="http://schemas.microsoft.com/office/powerpoint/2010/main" val="148538545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6793953ce6406e"/>
          <a:stretch xmlns:a="http://schemas.openxmlformats.org/drawingml/2006/main"/>
        </p:blipFill>
        <p:spPr>
          <a:xfrm xmlns:a="http://schemas.openxmlformats.org/drawingml/2006/main">
            <a:off x="533400" y="287586"/>
            <a:ext cx="457200" cy="4535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5EC710-B6A3-4564-8C9C-8F7AD78D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APPLICATION 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87C0F-5775-4349-9B4B-676B2B507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11317"/>
                </a:solidFill>
              </a:defRPr>
            </a:pPr>
            <a:r>
              <a:rPr sz="2025" b="1">
                <a:solidFill>
                  <a:srgbClr val="111317"/>
                </a:solidFill>
              </a:rPr>
              <a:t>Use the application in six governed actions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157CA-7581-4881-98A7-9F8F2366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F336C8-2468-4D1E-B738-797EDF0B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91A22E-847A-44ED-949C-69AE2B45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111317"/>
                </a:solidFill>
              </a:defRPr>
            </a:pPr>
            <a:r>
              <a:rPr sz="825" b="1">
                <a:solidFill>
                  <a:srgbClr val="111317"/>
                </a:solidFill>
              </a:rPr>
              <a:t>13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a0f9a84a5642e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AC9F2-AE17-4C90-B9ED-92753D10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81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1A8D9F-948A-4353-A1A0-36886C96C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669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E18519-A723-4D9D-A196-FA594399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2861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8274A2-ED0F-4521-825E-7DABF569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371850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39F4E1-FF77-41BD-BA1D-7CA4997A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3525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346540-BB74-4A6C-B2DD-887BDFB4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43827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C5DD71-B48B-4564-9726-87F1E442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981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1FA1A8-9EF3-457A-A4AB-73210984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669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CC6699-A5F9-479D-9656-82EE93D3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3528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247BEF-4A51-4F29-9EC5-ABA136F93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43852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599835-A87F-4977-A5BD-E62DE9A14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0482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9E9089-B2AB-48BA-A92A-0BE35EE3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33975"/>
            <a:ext cx="323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6AF0EF-A0C1-433B-8112-6EE20B54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1430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557751-835D-4F5E-B916-AC11B60E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2192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BCD454-06D3-40EC-AA4F-8CFFA0A4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1239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Choose a representative part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5B0748-295B-4031-B838-CE60B556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3525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5385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E636B"/>
                </a:solidFill>
              </a:defRPr>
            </a:pPr>
            <a:r>
              <a:rPr sz="975" b="0">
                <a:solidFill>
                  <a:srgbClr val="5E636B"/>
                </a:solidFill>
              </a:rPr>
              <a:t>Begin with a sample that matches the intended feature type.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65010C-938E-4575-BBC5-34408BA9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9431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4A8E6E-BC31-481A-8977-F5974B66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0193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9A50BD-F84D-43A2-9EEE-BE7AB358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240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Review the geometry stages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6E0537-E386-4F41-A21A-0E6DA22A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1526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5385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E636B"/>
                </a:solidFill>
              </a:defRPr>
            </a:pPr>
            <a:r>
              <a:rPr sz="975" b="0">
                <a:solidFill>
                  <a:srgbClr val="5E636B"/>
                </a:solidFill>
              </a:rPr>
              <a:t>Inspect the approved design, mould, free condition and mounted condition.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640F7E1-1E3B-4262-9F53-F8E703F9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432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832C36-78B3-491F-8DCD-7FF32B77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8194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5EB340D-D05D-41AD-92D8-00DB8C5D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7241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Inspect the three-dimensional scene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D8344EC-6923-4826-93A0-331EA3CA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9527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5385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E636B"/>
                </a:solidFill>
              </a:defRPr>
            </a:pPr>
            <a:r>
              <a:rPr sz="975" b="0">
                <a:solidFill>
                  <a:srgbClr val="5E636B"/>
                </a:solidFill>
              </a:rPr>
              <a:t>Rotate, zoom, explode the fixture and open a section view.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BA121F8-F1C5-431F-9973-BFD9910E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5433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74389BF-7ECF-4A05-953C-82F92FB9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6195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B7BB7E7-90D0-456C-8573-B94214A62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5242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Define the process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1D7CBE1-6F46-4F39-AD6C-9FD932F4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752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5385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E636B"/>
                </a:solidFill>
              </a:defRPr>
            </a:pPr>
            <a:r>
              <a:rPr sz="975" b="0">
                <a:solidFill>
                  <a:srgbClr val="5E636B"/>
                </a:solidFill>
              </a:rPr>
              <a:t>Select the reference, operation, support and acceptance condition.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30B950E-F470-409C-B894-F7FD962AC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3434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727F0E9-4C2C-4244-9713-DC4B881C5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4196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0D8CAAB-B51F-4A1A-B7BA-A914BE77C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3243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Generate a proposed path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26F3F51-1323-4F35-8DAD-77B3FF67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5529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5385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E636B"/>
                </a:solidFill>
              </a:defRPr>
            </a:pPr>
            <a:r>
              <a:rPr sz="975" b="0">
                <a:solidFill>
                  <a:srgbClr val="5E636B"/>
                </a:solidFill>
              </a:rPr>
              <a:t>Display the candidate only after the concept checks are complete.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DED1846-D5B3-40D1-ADB3-9013F3C1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1435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8956DFC-A52E-48C1-BBD5-6B3BB3D7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219700"/>
            <a:ext cx="3048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E40AC9B-4AB3-445D-B378-69894FBF8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51244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11317"/>
                </a:solidFill>
              </a:defRPr>
            </a:pPr>
            <a:r>
              <a:rPr sz="1125" b="1">
                <a:solidFill>
                  <a:srgbClr val="111317"/>
                </a:solidFill>
              </a:rPr>
              <a:t>Review the evidence record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C24D7A3-6B54-4C0F-ADD3-9C125E1D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53530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5385"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E636B"/>
                </a:solidFill>
              </a:defRPr>
            </a:pPr>
            <a:r>
              <a:rPr sz="975" b="0">
                <a:solidFill>
                  <a:srgbClr val="5E636B"/>
                </a:solidFill>
              </a:rPr>
              <a:t>Confirm assumptions, unresolved risks and the recorded outcome.</a:t>
            </a:r>
          </a:p>
        </p:txBody>
      </p:sp>
      <p:pic>
        <p:nvPicPr>
          <p:cNvPr id="9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edbdb6660744a5"/>
          <a:srcRect xmlns:a="http://schemas.openxmlformats.org/drawingml/2006/main" l="5625" t="0" r="56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" y="1104900"/>
            <a:ext cx="7810500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</p:spTree>
    <p:extLst>
      <p:ext uri="{BB962C8B-B14F-4D97-AF65-F5344CB8AC3E}">
        <p14:creationId xmlns:p14="http://schemas.microsoft.com/office/powerpoint/2010/main" val="125467035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113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faaa9a9d734762"/>
          <a:stretch xmlns:a="http://schemas.openxmlformats.org/drawingml/2006/main"/>
        </p:blipFill>
        <p:spPr>
          <a:xfrm xmlns:a="http://schemas.openxmlformats.org/drawingml/2006/main">
            <a:off x="533400" y="287586"/>
            <a:ext cx="457200" cy="4535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A5966B-03EA-444C-BA6A-6CFEEC17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FF777C"/>
                </a:solidFill>
              </a:defRPr>
            </a:pPr>
            <a:r>
              <a:rPr sz="825" b="1">
                <a:solidFill>
                  <a:srgbClr val="FF777C"/>
                </a:solidFill>
              </a:rPr>
              <a:t>IMPLEMENTATION STAGES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91A09D-B325-4210-B1A9-8C0A70E93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Increase scope only after each stage proves repeatability and safety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893A8A-3301-4411-8345-5C94D3C4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0A8848-BE76-4178-8D3A-9F87BD9F9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DE6128-2CC0-4CA5-BEA1-8F79B173D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C87ABF-E48A-4FF8-A2A6-717501685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933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Start with one representative part and measurable acceptance criteria.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27FEC1-D804-4BFD-8E78-6CB8A9944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2514600" cy="26670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242830"/>
          </a:solidFill>
          <a:ln xmlns:a="http://schemas.openxmlformats.org/drawingml/2006/main" w="9525">
            <a:solidFill>
              <a:srgbClr val="434A5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ED4703-60F1-4705-A415-E5F1D2E7E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050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6F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AD1EB4-8081-4C02-AF5F-A867C332E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19350"/>
            <a:ext cx="4000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B6E3AA-2147-45B0-81D3-BDCD819D7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35267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2B6FAE"/>
                </a:solidFill>
              </a:defRPr>
            </a:pPr>
            <a:r>
              <a:rPr sz="825" b="1">
                <a:solidFill>
                  <a:srgbClr val="2B6FAE"/>
                </a:solidFill>
              </a:rPr>
              <a:t>PROOF OF CONCEPT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949C89-C65E-46FD-8ACC-8E43A8C04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7180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59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One panel and one accessible boundary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EADCDB-0277-4DBE-8D10-3FCFDF506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0045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BFC5CD"/>
                </a:solidFill>
              </a:defRPr>
            </a:pPr>
            <a:r>
              <a:rPr sz="1050" b="0">
                <a:solidFill>
                  <a:srgbClr val="BFC5CD"/>
                </a:solidFill>
              </a:rPr>
              <a:t>Measurement, simulation and verification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9B2579-5E86-4F3A-9394-0E19BDAAA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0530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363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4A9C3F-157E-44D7-948E-9C9B42364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6245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E0E3E8"/>
                </a:solidFill>
              </a:defRPr>
            </a:pPr>
            <a:r>
              <a:rPr sz="750" b="1">
                <a:solidFill>
                  <a:srgbClr val="E0E3E8"/>
                </a:solidFill>
              </a:rPr>
              <a:t>ENGINEERING CHECKPOINT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54F95A-BF2F-441A-B2B9-9D369307E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1962150"/>
            <a:ext cx="2514600" cy="280035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2B3038"/>
          </a:solidFill>
          <a:ln xmlns:a="http://schemas.openxmlformats.org/drawingml/2006/main" w="9525">
            <a:solidFill>
              <a:srgbClr val="434A5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EDCEB6-20DC-45C0-9B84-CA1A4FF9B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1717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95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BBAFD0-4BEC-4E1E-925C-A04A17EAA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286000"/>
            <a:ext cx="4000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F626D7-92C9-41F7-B4F9-95E4E86F4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21932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B9535"/>
                </a:solidFill>
              </a:defRPr>
            </a:pPr>
            <a:r>
              <a:rPr sz="825" b="1">
                <a:solidFill>
                  <a:srgbClr val="DB9535"/>
                </a:solidFill>
              </a:rPr>
              <a:t>PILOT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F6513F-FBFE-4794-8574-2E9A74F9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83845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59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Representative part family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412D30-67D3-4CD1-8358-97353A9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4671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BFC5CD"/>
                </a:solidFill>
              </a:defRPr>
            </a:pPr>
            <a:r>
              <a:rPr sz="1050" b="0">
                <a:solidFill>
                  <a:srgbClr val="BFC5CD"/>
                </a:solidFill>
              </a:rPr>
              <a:t>Operator flow, repeatability and cutting stability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531E57-7DE2-4C83-8C1C-AFD536A7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26720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363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65FF08-E981-4A4E-96C4-B81EE15F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32435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E0E3E8"/>
                </a:solidFill>
              </a:defRPr>
            </a:pPr>
            <a:r>
              <a:rPr sz="750" b="1">
                <a:solidFill>
                  <a:srgbClr val="E0E3E8"/>
                </a:solidFill>
              </a:rPr>
              <a:t>ENGINEERING CHECKPOINT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5D8F55-86C3-4DF9-B9AF-2DF18BD78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28800"/>
            <a:ext cx="2514600" cy="29337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242830"/>
          </a:solidFill>
          <a:ln xmlns:a="http://schemas.openxmlformats.org/drawingml/2006/main" w="9525">
            <a:solidFill>
              <a:srgbClr val="434A55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3D99AD-1271-4931-B58C-1C6F13D47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383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2BF7F7-5ADE-4EA7-B4AA-B6A5BAE8D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152650"/>
            <a:ext cx="4000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18544D-E175-4171-B14E-9040B6189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08597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D52B31"/>
                </a:solidFill>
              </a:defRPr>
            </a:pPr>
            <a:r>
              <a:rPr sz="825" b="1">
                <a:solidFill>
                  <a:srgbClr val="D52B31"/>
                </a:solidFill>
              </a:rPr>
              <a:t>QUALIFICATION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BC23A26-D9A3-4EDF-8CF4-8AA1A4088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0510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087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Measurement-system study, capability and safety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2FF0462-6F17-4DA9-8F1C-7ED539AE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3375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BFC5CD"/>
                </a:solidFill>
              </a:defRPr>
            </a:pPr>
            <a:r>
              <a:rPr sz="1050" b="0">
                <a:solidFill>
                  <a:srgbClr val="BFC5CD"/>
                </a:solidFill>
              </a:rPr>
              <a:t>Qualified machine instructions and controls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3AC619-7524-4998-96D9-C381829B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22910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363C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24549F0-CC62-466C-96A1-02986E9CC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28625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E0E3E8"/>
                </a:solidFill>
              </a:defRPr>
            </a:pPr>
            <a:r>
              <a:rPr sz="750" b="1">
                <a:solidFill>
                  <a:srgbClr val="E0E3E8"/>
                </a:solidFill>
              </a:rPr>
              <a:t>ENGINEERING CHECKPOINT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1CA9B47-1869-4264-AC95-FBC39690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1695450"/>
            <a:ext cx="2514600" cy="306705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2B3038"/>
          </a:solidFill>
          <a:ln xmlns:a="http://schemas.openxmlformats.org/drawingml/2006/main" w="9525">
            <a:solidFill>
              <a:srgbClr val="434A55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58B8116-F188-420F-9CC4-4ED78FD48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0500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9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D7FDA3D-AA36-4C20-8A3F-EFEF3E87F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019300"/>
            <a:ext cx="4000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ED082B3-F552-4A17-8114-C32973A73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195262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2E896B"/>
                </a:solidFill>
              </a:defRPr>
            </a:pPr>
            <a:r>
              <a:rPr sz="825" b="1">
                <a:solidFill>
                  <a:srgbClr val="2E896B"/>
                </a:solidFill>
              </a:rPr>
              <a:t>DEPLOYMENT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8B5C9A9-8FAD-451C-BC11-C378F598C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57175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59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Controlled revisions, training and traceability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16CDDAA-E4D3-49A8-B134-8914FB40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2004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BFC5CD"/>
                </a:solidFill>
              </a:defRPr>
            </a:pPr>
            <a:r>
              <a:rPr sz="1050" b="0">
                <a:solidFill>
                  <a:srgbClr val="BFC5CD"/>
                </a:solidFill>
              </a:rPr>
              <a:t>Post-process evidence and change control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5D83A1D-344E-4533-8B96-B01C4C5D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19100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E6F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F3EB31A-1DE6-426C-94AD-B24C3E396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424815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E896B"/>
                </a:solidFill>
              </a:defRPr>
            </a:pPr>
            <a:r>
              <a:rPr sz="750" b="1">
                <a:solidFill>
                  <a:srgbClr val="2E896B"/>
                </a:solidFill>
              </a:rPr>
              <a:t>CUSTOMER-APPROVED RELEASE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DF7E4B7-AC6F-4646-A16F-61662EB90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91200"/>
            <a:ext cx="17907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B81EF08-DFCF-4833-AB2B-3AA700AF8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16002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SELECT THE STARTING PART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4CEF4ED-DE56-4DEE-904A-F8C2A78AB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19775"/>
            <a:ext cx="809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Agree references, tolerance, acceptance condition, feature scope and stop rules</a:t>
            </a:r>
          </a:p>
        </p:txBody>
      </p:sp>
    </p:spTree>
    <p:extLst>
      <p:ext uri="{BB962C8B-B14F-4D97-AF65-F5344CB8AC3E}">
        <p14:creationId xmlns:p14="http://schemas.microsoft.com/office/powerpoint/2010/main" val="140411411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113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4cbc769eac4cc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335000" y="8572500"/>
            <a:ext cx="9525" cy="9525"/>
          </a:xfrm>
          <a:prstGeom xmlns:a="http://schemas.openxmlformats.org/drawingml/2006/main" prst="roundRect">
            <a:avLst>
              <a:gd name="adj" fmla="val 1875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397518-F9BD-41E6-98DB-A6434C0D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0"/>
            <a:ext cx="76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4BDABC-A7B3-4316-B3C4-0E01BB74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67ad635b574e14"/>
          <a:stretch xmlns:a="http://schemas.openxmlformats.org/drawingml/2006/main"/>
        </p:blipFill>
        <p:spPr>
          <a:xfrm xmlns:a="http://schemas.openxmlformats.org/drawingml/2006/main">
            <a:off x="609600" y="516951"/>
            <a:ext cx="647700" cy="642498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A13E2E-9D50-481E-AB92-E20A30090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096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F7277"/>
                </a:solidFill>
              </a:defRPr>
            </a:pPr>
            <a:r>
              <a:rPr sz="900" b="1">
                <a:solidFill>
                  <a:srgbClr val="FF7277"/>
                </a:solidFill>
              </a:rPr>
              <a:t>R8 TECHNICAL PROPOSAL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36B756-F57A-4BDF-A8CA-973AB2EE7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4857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lnSpc>
                <a:spcPct val="90000"/>
              </a:lnSpc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R8 cell</a:t>
            </a:r>
          </a:p>
          <a:p xmlns:a="http://schemas.openxmlformats.org/drawingml/2006/main">
            <a:pPr>
              <a:lnSpc>
                <a:spcPct val="90000"/>
              </a:lnSpc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design and</a:t>
            </a:r>
          </a:p>
          <a:p xmlns:a="http://schemas.openxmlformats.org/drawingml/2006/main">
            <a:pPr>
              <a:lnSpc>
                <a:spcPct val="90000"/>
              </a:lnSpc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POC scope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9180EF-6EB4-4D78-BBB3-6F8F05A37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0"/>
            <a:ext cx="4572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D7DADF"/>
                </a:solidFill>
              </a:defRPr>
            </a:pPr>
            <a:r>
              <a:rPr sz="1800" b="0">
                <a:solidFill>
                  <a:srgbClr val="D7DADF"/>
                </a:solidFill>
              </a:rPr>
              <a:t>The following design applies the adaptive method to the DSO component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3ADFDB-72C7-49B3-8FBD-C74A5579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62550"/>
            <a:ext cx="354330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2A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B109D5-BD20-4E2B-A155-64843A94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19700"/>
            <a:ext cx="335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DEFINE  •  MEASURE  •  SIMULATE  •  VERIFY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71A8E3-AE59-45E7-AC16-0569E27EE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10225"/>
            <a:ext cx="4629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AEB4BC"/>
                </a:solidFill>
              </a:defRPr>
            </a:pPr>
            <a:r>
              <a:rPr sz="1050" b="0">
                <a:solidFill>
                  <a:srgbClr val="AEB4BC"/>
                </a:solidFill>
              </a:rPr>
              <a:t>Separate scanning, spraying, adaptive trimming and adaptive sanding packages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778073-C26B-4D78-AEE8-7AAB2AEE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5096F5-0733-47A5-B88F-84BA4746C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0"/>
            <a:ext cx="914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6B6F76"/>
                </a:solidFill>
              </a:defRPr>
            </a:pPr>
            <a:r>
              <a:rPr sz="750" b="0">
                <a:solidFill>
                  <a:srgbClr val="6B6F76"/>
                </a:solidFill>
              </a:rPr>
              <a:t>Concept demonstrator · Synthetic geometry · Machine-specific qualification required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5725F6-07F5-46A5-8796-B69C5A90E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15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051654ff894d23"/>
          <a:srcRect xmlns:a="http://schemas.openxmlformats.org/drawingml/2006/main" l="24987" t="0" r="2498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19053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63776150249f3"/>
          <a:stretch xmlns:a="http://schemas.openxmlformats.org/drawingml/2006/main"/>
        </p:blipFill>
        <p:spPr>
          <a:xfrm xmlns:a="http://schemas.openxmlformats.org/drawingml/2006/main">
            <a:off x="533400" y="289443"/>
            <a:ext cx="457200" cy="44981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F43E4F-51A2-47B6-80E1-BC77A126D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333375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CF273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CF2734"/>
                </a:solidFill>
                <a:latin typeface="Arial"/>
                <a:ea typeface="Arial"/>
                <a:cs typeface="Arial"/>
              </a:rPr>
              <a:t>R8 CELL DESIGN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CA4263-076B-4091-8148-8257DFA77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581025"/>
            <a:ext cx="10191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POC and final-cell layout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BF3AF5-1ECD-4840-AA30-7E59D6306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05575"/>
            <a:ext cx="111252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CF273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FF859E-398F-4605-BF88-85890E237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591300"/>
            <a:ext cx="971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727A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727A80"/>
                </a:solidFill>
                <a:latin typeface="Arial"/>
                <a:ea typeface="Arial"/>
                <a:cs typeface="Arial"/>
              </a:rPr>
              <a:t>AETEC · DSO · 2 October 2026 · Concept for engineering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FCB3D6-3B4B-4081-A1B1-7555A80AF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5817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4075127c494209"/>
          <a:stretch xmlns:a="http://schemas.openxmlformats.org/drawingml/2006/main"/>
        </p:blipFill>
        <p:spPr>
          <a:xfrm xmlns:a="http://schemas.openxmlformats.org/drawingml/2006/main">
            <a:off x="696383" y="1257300"/>
            <a:ext cx="7408333" cy="4762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BA5103-1F6E-4CEC-B90B-50ADECE47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3239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Proposed envelope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390A78-5751-4C99-BB36-E549BF2BB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7335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4,200 × 4,600 × 4,500 mm. Full-width roller shutter with 4,000 mm clear opening.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4D2BF5-35F6-461E-92CE-5B9CA6E5D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8860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POC and final study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9E4495-E1C6-49A6-8BB5-6EEA44CC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2956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1.4 m POC sample. 2.1 m final part study. One vertical-axis turntable and one fixture.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07A1DF-8FB2-48D2-9729-ED3D23196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4481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Robot platform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59C9CA-96F1-4211-8AFC-2BC6CEB34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8577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ABB IRB 4600-40/2.55 on a fixed 1,500 mm pedestal. Keep the 1,300 mm loading lane clear.</a:t>
            </a:r>
          </a:p>
        </p:txBody>
      </p:sp>
    </p:spTree>
    <p:extLst>
      <p:ext uri="{BB962C8B-B14F-4D97-AF65-F5344CB8AC3E}">
        <p14:creationId xmlns:p14="http://schemas.microsoft.com/office/powerpoint/2010/main" val="49672029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1608e1a1684cae"/>
          <a:stretch xmlns:a="http://schemas.openxmlformats.org/drawingml/2006/main"/>
        </p:blipFill>
        <p:spPr>
          <a:xfrm xmlns:a="http://schemas.openxmlformats.org/drawingml/2006/main">
            <a:off x="533400" y="289443"/>
            <a:ext cx="457200" cy="44981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C3B80F-18A0-4B0A-AB87-254BEF33A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333375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CF273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CF2734"/>
                </a:solidFill>
                <a:latin typeface="Arial"/>
                <a:ea typeface="Arial"/>
                <a:cs typeface="Arial"/>
              </a:rPr>
              <a:t>R8 CELL DESIGN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3B23CF-3554-4820-A0EF-9EF08769F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581025"/>
            <a:ext cx="10191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Raised fixture and retained references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D36709-1B37-48B4-AD1A-D9ED245F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05575"/>
            <a:ext cx="111252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CF273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237EC6-C1F8-42E1-8901-20D620C3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591300"/>
            <a:ext cx="971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727A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727A80"/>
                </a:solidFill>
                <a:latin typeface="Arial"/>
                <a:ea typeface="Arial"/>
                <a:cs typeface="Arial"/>
              </a:rPr>
              <a:t>AETEC · DSO · 2 October 2026 · Concept for engineering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E990B1-08CE-482C-8291-CE64FDD4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5817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93a169db6c4077"/>
          <a:stretch xmlns:a="http://schemas.openxmlformats.org/drawingml/2006/main"/>
        </p:blipFill>
        <p:spPr>
          <a:xfrm xmlns:a="http://schemas.openxmlformats.org/drawingml/2006/main">
            <a:off x="696383" y="1257300"/>
            <a:ext cx="7408333" cy="4762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DF9476-0B4E-4CD9-B0CF-D5ABDE803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3239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Rigid support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47E08C-D9EF-4F29-B718-390C1484D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7335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Four closed box columns, braces and broad internal expansion shoes. Positive screw retention.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8FC1EF-9A1E-4ADF-9A0E-CF12D31D8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8860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Clear cutting zones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4E9924-D9F7-4D0F-8D84-0DDC95115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2956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Raise the edge above protected base targets. Qualify pocket backing and cut-out retention.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92A37B-13B3-4969-9EFD-241B533DE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4481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Handling and datum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D9BA9F-F7A1-492C-8794-1F612C29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8577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1,240 mm square aluminium pallet, fork pockets, grips and lifting eyes. Permanent targets stay fixed.</a:t>
            </a:r>
          </a:p>
        </p:txBody>
      </p:sp>
    </p:spTree>
    <p:extLst>
      <p:ext uri="{BB962C8B-B14F-4D97-AF65-F5344CB8AC3E}">
        <p14:creationId xmlns:p14="http://schemas.microsoft.com/office/powerpoint/2010/main" val="61908215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2e6b58f8524b5b"/>
          <a:stretch xmlns:a="http://schemas.openxmlformats.org/drawingml/2006/main"/>
        </p:blipFill>
        <p:spPr>
          <a:xfrm xmlns:a="http://schemas.openxmlformats.org/drawingml/2006/main">
            <a:off x="533400" y="289443"/>
            <a:ext cx="457200" cy="44981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6B2987-4276-4231-9E2C-47783D292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333375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CF273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CF2734"/>
                </a:solidFill>
                <a:latin typeface="Arial"/>
                <a:ea typeface="Arial"/>
                <a:cs typeface="Arial"/>
              </a:rPr>
              <a:t>R8 CELL DESIGN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BBD9BE-BD6F-41AE-AFA1-DB2900315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581025"/>
            <a:ext cx="10191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Adaptive pocket-opening trimming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8EB434-0E54-4B96-8599-6D8B0247B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05575"/>
            <a:ext cx="111252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CF273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2DAD2C-3FB6-43BD-ABB6-1A1C383D9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591300"/>
            <a:ext cx="971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727A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727A80"/>
                </a:solidFill>
                <a:latin typeface="Arial"/>
                <a:ea typeface="Arial"/>
                <a:cs typeface="Arial"/>
              </a:rPr>
              <a:t>AETEC · DSO · 2 October 2026 · Concept for engineering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FC7B00-1184-4FBD-8846-C09986CF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5817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bad8f3e69f4b3c"/>
          <a:stretch xmlns:a="http://schemas.openxmlformats.org/drawingml/2006/main"/>
        </p:blipFill>
        <p:spPr>
          <a:xfrm xmlns:a="http://schemas.openxmlformats.org/drawingml/2006/main">
            <a:off x="696383" y="1257300"/>
            <a:ext cx="7408333" cy="4762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049F1D-17E3-42C7-A582-0A0EC71B3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3239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Scan after clamping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1852A8-A17A-49C6-B774-CC2EC9FD7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7335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Resolve rigid displacement first. Evaluate local distortion and optical confidence in the mounted state.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E12D0E-C84D-4858-9E8C-3807E269F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8860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Generate the contour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669D21-3A94-4C1B-A049-AB1C3F1EA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2956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Grey shows nominal geometry. Green shows the adjusted path. Preserve the approved feature references.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9472DD-AD56-4FAC-B21B-36F6B68C0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4481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Cut the opening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7D8EAE-B2BB-4C2B-B8B6-0F31324D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8577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Trim the edge and black pocket through-opening. Capture dust and retain the cut-out. Verify the result.</a:t>
            </a:r>
          </a:p>
        </p:txBody>
      </p:sp>
    </p:spTree>
    <p:extLst>
      <p:ext uri="{BB962C8B-B14F-4D97-AF65-F5344CB8AC3E}">
        <p14:creationId xmlns:p14="http://schemas.microsoft.com/office/powerpoint/2010/main" val="195833999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726e6cbd444edd"/>
          <a:stretch xmlns:a="http://schemas.openxmlformats.org/drawingml/2006/main"/>
        </p:blipFill>
        <p:spPr>
          <a:xfrm xmlns:a="http://schemas.openxmlformats.org/drawingml/2006/main">
            <a:off x="533400" y="289443"/>
            <a:ext cx="457200" cy="44981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9924ED-BE58-4298-A6ED-256FA93E8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333375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CF273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CF2734"/>
                </a:solidFill>
                <a:latin typeface="Arial"/>
                <a:ea typeface="Arial"/>
                <a:cs typeface="Arial"/>
              </a:rPr>
              <a:t>R8 CELL DESIGN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B1595B-22F7-46C8-99D9-73DBB7EB3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581025"/>
            <a:ext cx="10191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Selective coating correction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8968D6-5524-4C26-BF88-154FB3D6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05575"/>
            <a:ext cx="111252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CF273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154D51-381C-48E4-B3BB-9DFCE7FF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591300"/>
            <a:ext cx="971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727A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727A80"/>
                </a:solidFill>
                <a:latin typeface="Arial"/>
                <a:ea typeface="Arial"/>
                <a:cs typeface="Arial"/>
              </a:rPr>
              <a:t>AETEC · DSO · 2 October 2026 · Concept for engineering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AD0AEF-ED75-40FA-9246-974E8D523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5817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1202fff4af40a0"/>
          <a:stretch xmlns:a="http://schemas.openxmlformats.org/drawingml/2006/main"/>
        </p:blipFill>
        <p:spPr>
          <a:xfrm xmlns:a="http://schemas.openxmlformats.org/drawingml/2006/main">
            <a:off x="696383" y="1257300"/>
            <a:ext cx="7408333" cy="4762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9162FF-783F-4D07-9EA3-A0F35AF69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3239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Thick regions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302168-891F-4B5E-BCE2-58592C5E0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7335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Generate bounded sanding paths over verified excess coating. Use compliant force and local extraction.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67C904-8275-48B5-9314-20D8D8D7B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8860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Thin regions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B9834E-9350-4083-BC75-7C1BD8E42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2956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Generate local re-spray paths. Cover targets and optics, apply paint, then condition and clear the atmosphere.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732E71-995C-44E8-A37A-8BDFC075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4481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Verify again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656DE4-9E16-43C2-9D97-C1630DDA6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8577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Clean and rescan in the unchanged fixture frame. Limit iterations and record unresolved areas.</a:t>
            </a:r>
          </a:p>
        </p:txBody>
      </p:sp>
    </p:spTree>
    <p:extLst>
      <p:ext uri="{BB962C8B-B14F-4D97-AF65-F5344CB8AC3E}">
        <p14:creationId xmlns:p14="http://schemas.microsoft.com/office/powerpoint/2010/main" val="158277941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35fcec50ae4a40"/>
          <a:stretch xmlns:a="http://schemas.openxmlformats.org/drawingml/2006/main"/>
        </p:blipFill>
        <p:spPr>
          <a:xfrm xmlns:a="http://schemas.openxmlformats.org/drawingml/2006/main">
            <a:off x="533400" y="289443"/>
            <a:ext cx="457200" cy="44981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BAE374-5AE1-47C7-B5F0-BEA58F8A7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333375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CF273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CF2734"/>
                </a:solidFill>
                <a:latin typeface="Arial"/>
                <a:ea typeface="Arial"/>
                <a:cs typeface="Arial"/>
              </a:rPr>
              <a:t>R8 CELL DESIGN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35CEEE-506E-4F2F-BCD8-95C72E95E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581025"/>
            <a:ext cx="10191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Attached-tool and robot decontamination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2F7A3F-4D12-4C2E-A651-DB5F45698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05575"/>
            <a:ext cx="111252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CF273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C4510D-C554-4B59-B3F5-3DE5E353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591300"/>
            <a:ext cx="971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727A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727A80"/>
                </a:solidFill>
                <a:latin typeface="Arial"/>
                <a:ea typeface="Arial"/>
                <a:cs typeface="Arial"/>
              </a:rPr>
              <a:t>AETEC · DSO · 2 October 2026 · Concept for engineering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E04A02-154C-4416-8F54-8A771B18F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5817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e7bfa7c371469f"/>
          <a:stretch xmlns:a="http://schemas.openxmlformats.org/drawingml/2006/main"/>
        </p:blipFill>
        <p:spPr>
          <a:xfrm xmlns:a="http://schemas.openxmlformats.org/drawingml/2006/main">
            <a:off x="696383" y="1257300"/>
            <a:ext cx="7408333" cy="4762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D4FA1D-0CAE-4851-B6BA-CB7A4B374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3239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Keep the tool attached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AB98F5-7C6C-450A-B843-B01BC7A92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7335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After trimming or sanding, present the tool, wrist and distal arm to the contained cleaning hood.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1CC719-1AE7-466C-8338-082DB76B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8860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Vacuum before air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4A002E-5E9D-4E1A-BF01-F9EB832F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2956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Use vacuum first. Add controlled filtered air only while extraction captures the displaced residue.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E11FA8-6DCE-407C-BE9A-25B294DF8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4481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Clean the dock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E1A543-0185-4DA7-BBD6-28D87557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8577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Vacuum closed lids and seal surrounds before opening and returning the cleaned head.</a:t>
            </a:r>
          </a:p>
        </p:txBody>
      </p:sp>
    </p:spTree>
    <p:extLst>
      <p:ext uri="{BB962C8B-B14F-4D97-AF65-F5344CB8AC3E}">
        <p14:creationId xmlns:p14="http://schemas.microsoft.com/office/powerpoint/2010/main" val="183924673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5ad0596cbe4d8e"/>
          <a:stretch xmlns:a="http://schemas.openxmlformats.org/drawingml/2006/main"/>
        </p:blipFill>
        <p:spPr>
          <a:xfrm xmlns:a="http://schemas.openxmlformats.org/drawingml/2006/main">
            <a:off x="533400" y="289443"/>
            <a:ext cx="457200" cy="44981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A17F6D-50D5-47E8-A192-CB23DC7A0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333375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CF273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CF2734"/>
                </a:solidFill>
                <a:latin typeface="Arial"/>
                <a:ea typeface="Arial"/>
                <a:cs typeface="Arial"/>
              </a:rPr>
              <a:t>R8 CELL DESIGN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CF5618-886D-4D01-8862-FF04EEB0B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581025"/>
            <a:ext cx="10191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Separate clean, abrasive and wet storage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B16043-104F-465F-B527-74C93A65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05575"/>
            <a:ext cx="111252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CF273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3542C7-0042-48F5-9E12-B8F57951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591300"/>
            <a:ext cx="971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727A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727A80"/>
                </a:solidFill>
                <a:latin typeface="Arial"/>
                <a:ea typeface="Arial"/>
                <a:cs typeface="Arial"/>
              </a:rPr>
              <a:t>AETEC · DSO · 2 October 2026 · Concept for engineering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DDC47D-DF22-4937-B690-E3CF9F833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5817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8537b7223d43f7"/>
          <a:stretch xmlns:a="http://schemas.openxmlformats.org/drawingml/2006/main"/>
        </p:blipFill>
        <p:spPr>
          <a:xfrm xmlns:a="http://schemas.openxmlformats.org/drawingml/2006/main">
            <a:off x="696383" y="1257300"/>
            <a:ext cx="7408333" cy="4762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9636E1-434A-413F-93F4-2DDFC0735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3239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Clean front cabinet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CF05BD-91A6-447F-BCD6-5E0129742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7335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Scanner and probes remain sealed away from abrasive tools. Optical release requires a clean, stable cell.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701113-8D40-4A1B-9903-651B55592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8860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Abrasive rear group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D6ACF9-1478-46BE-BC9B-C2654C55B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2956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Sanding and trimming bays use closed-dock vacuuming. Shared hood cleans dirty robot tooling first.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AA037F-D6BB-4FBF-B3D5-7A7A08A21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4481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Extracted wet bay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0FD3FA-B92D-460D-A19B-121ABFACF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8577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The nozzle stores across the cell, with separate extraction, sealed services and a capped or flushing receiver.</a:t>
            </a:r>
          </a:p>
        </p:txBody>
      </p:sp>
    </p:spTree>
    <p:extLst>
      <p:ext uri="{BB962C8B-B14F-4D97-AF65-F5344CB8AC3E}">
        <p14:creationId xmlns:p14="http://schemas.microsoft.com/office/powerpoint/2010/main" val="73822623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ac28b57eeb4eaa"/>
          <a:stretch xmlns:a="http://schemas.openxmlformats.org/drawingml/2006/main"/>
        </p:blipFill>
        <p:spPr>
          <a:xfrm xmlns:a="http://schemas.openxmlformats.org/drawingml/2006/main">
            <a:off x="533400" y="289443"/>
            <a:ext cx="457200" cy="44981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EB5F13-0871-4D69-811C-6143382BA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333375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CF273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CF2734"/>
                </a:solidFill>
                <a:latin typeface="Arial"/>
                <a:ea typeface="Arial"/>
                <a:cs typeface="Arial"/>
              </a:rPr>
              <a:t>R8 CELL DESIGN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7F76C2-778E-43F1-AE9A-288DEC09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581025"/>
            <a:ext cx="10191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Wet-bay ventilation and nozzle care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648703-4F4E-4C8C-8B3B-CEAA025CD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05575"/>
            <a:ext cx="111252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CF273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BF386D-7B99-4BB6-8ED6-E0ABBD60E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591300"/>
            <a:ext cx="971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727A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727A80"/>
                </a:solidFill>
                <a:latin typeface="Arial"/>
                <a:ea typeface="Arial"/>
                <a:cs typeface="Arial"/>
              </a:rPr>
              <a:t>AETEC · DSO · 2 October 2026 · Concept for engineering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03ABF1-CE2D-456B-BB8B-A28215A7C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5817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C65AB0-CA23-4BDB-855F-FF24DB511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192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Solvent vapour can accumulate inside an enclosed nozzle bay.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02C6E2-89C5-41C6-BB62-52EBCEA96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71725"/>
            <a:ext cx="1057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81B1E"/>
                </a:solidFill>
                <a:latin typeface="Arial"/>
                <a:ea typeface="Arial"/>
                <a:cs typeface="Arial"/>
              </a:rPr>
              <a:t>Dedicated extraction draws contaminated air away from the receiver and prevents discharge into clean metrology storage. Prove airflow and interlock access and flushing against the supplier’s assessed conditions.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EBBC62-C64B-4F86-B84F-0E6E6788A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38575"/>
            <a:ext cx="10572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81B1E"/>
                </a:solidFill>
                <a:latin typeface="Arial"/>
                <a:ea typeface="Arial"/>
                <a:cs typeface="Arial"/>
              </a:rPr>
              <a:t>A cap or approved contained flushing receiver controls nozzle drying and paint residue. Ventilation and nozzle maintenance serve different purposes.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9FAEF8-AD3A-4DDC-BCEF-EC95003AF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19700"/>
            <a:ext cx="1057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96169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169"/>
                </a:solidFill>
                <a:latin typeface="Arial"/>
                <a:ea typeface="Arial"/>
                <a:cs typeface="Arial"/>
              </a:rPr>
              <a:t>Select the fan, duct, electrical equipment and hazardous-area protection from the actual coating SDS and assessed zone. Airflow and clearance times remain commissioning values.</a:t>
            </a:r>
          </a:p>
        </p:txBody>
      </p:sp>
    </p:spTree>
    <p:extLst>
      <p:ext uri="{BB962C8B-B14F-4D97-AF65-F5344CB8AC3E}">
        <p14:creationId xmlns:p14="http://schemas.microsoft.com/office/powerpoint/2010/main" val="62017965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8b4c4d8070473b"/>
          <a:stretch xmlns:a="http://schemas.openxmlformats.org/drawingml/2006/main"/>
        </p:blipFill>
        <p:spPr>
          <a:xfrm xmlns:a="http://schemas.openxmlformats.org/drawingml/2006/main">
            <a:off x="533400" y="289443"/>
            <a:ext cx="457200" cy="44981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3A4F4-4EC0-4F19-B7A5-65F023AA6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333375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CF273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CF2734"/>
                </a:solidFill>
                <a:latin typeface="Arial"/>
                <a:ea typeface="Arial"/>
                <a:cs typeface="Arial"/>
              </a:rPr>
              <a:t>R8 CELL DESIGN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25F3F9-ECE0-4F1A-8A03-1A8CC5A61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581025"/>
            <a:ext cx="10191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Optical and contact verification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C498BB-9CDC-46BB-9E4C-B127C4ABA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05575"/>
            <a:ext cx="111252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CF273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9E94B3-8C46-4CBB-BA44-96F765D08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591300"/>
            <a:ext cx="971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727A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727A80"/>
                </a:solidFill>
                <a:latin typeface="Arial"/>
                <a:ea typeface="Arial"/>
                <a:cs typeface="Arial"/>
              </a:rPr>
              <a:t>AETEC · DSO · 2 October 2026 · Concept for engineering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673ABB-196F-42EB-A539-F24DCDEE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5817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f47f7899a64a33"/>
          <a:stretch xmlns:a="http://schemas.openxmlformats.org/drawingml/2006/main"/>
        </p:blipFill>
        <p:spPr>
          <a:xfrm xmlns:a="http://schemas.openxmlformats.org/drawingml/2006/main">
            <a:off x="696383" y="1257300"/>
            <a:ext cx="7408333" cy="4762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81C53F-D6CB-403B-B6B6-9B24D2ED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3239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Protected optical scan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FA298D-EF7C-42CB-9EB9-20C70F1E5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7335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Scanner, C-Track and fixed targets open only after coating stability and verified clean release.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164146-45AC-4FF9-A673-3D6847226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8860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Needle thickness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B83AB7-8AE8-428C-AD9E-B5B989EEA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2956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20, 32 or 40 approved sites. Reference-foot differential depth, qualified endpoint and puncture disposition.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DC3EC0-478E-4C48-9FAC-E4F0DFDB6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448175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Optional touch probe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35CB29-4639-4B7D-8D38-D23F7A7B4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857750"/>
            <a:ext cx="29718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Qualify on the ceramic sphere, check fixture and part, then recheck drift. Establish system uncertainty.</a:t>
            </a:r>
          </a:p>
        </p:txBody>
      </p:sp>
    </p:spTree>
    <p:extLst>
      <p:ext uri="{BB962C8B-B14F-4D97-AF65-F5344CB8AC3E}">
        <p14:creationId xmlns:p14="http://schemas.microsoft.com/office/powerpoint/2010/main" val="125781773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339efb4bb54ad7"/>
          <a:stretch xmlns:a="http://schemas.openxmlformats.org/drawingml/2006/main"/>
        </p:blipFill>
        <p:spPr>
          <a:xfrm xmlns:a="http://schemas.openxmlformats.org/drawingml/2006/main">
            <a:off x="533400" y="289443"/>
            <a:ext cx="457200" cy="44981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1562C2-C0B6-4609-8784-6C4F6B87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333375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CF273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CF2734"/>
                </a:solidFill>
                <a:latin typeface="Arial"/>
                <a:ea typeface="Arial"/>
                <a:cs typeface="Arial"/>
              </a:rPr>
              <a:t>R8 COMMERCIAL BASIS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A0BEA2-95F8-44A2-86F5-80E114F3B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581025"/>
            <a:ext cx="10191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Four separate POC packages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2D06DF-616E-48AC-8A16-47B912550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05575"/>
            <a:ext cx="111252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CF273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7B25FB-33E5-4188-9948-9F740EC73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591300"/>
            <a:ext cx="971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727A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727A80"/>
                </a:solidFill>
                <a:latin typeface="Arial"/>
                <a:ea typeface="Arial"/>
                <a:cs typeface="Arial"/>
              </a:rPr>
              <a:t>AETEC · DSO · 2 October 2026 · Concept for engineering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7225D1-C588-45F9-A67A-CC27275A4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5817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graphicFrame>
        <p:nvGraphicFramePr>
          <p:cNvPr id="16" name=""/>
          <p:cNvGraphicFramePr/>
          <p:nvPr/>
        </p:nvGraphicFramePr>
        <p:xfrm>
          <a:off xmlns:a="http://schemas.openxmlformats.org/drawingml/2006/main" x="666750" y="1466850"/>
          <a:ext xmlns:a="http://schemas.openxmlformats.org/drawingml/2006/main" cx="1083945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8334375"/>
                <a:gridCol w="2505075"/>
              </a:tblGrid>
              <a:tr h="52387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POC work package</a:t>
                      </a:r>
                    </a:p>
                  </a:txBody>
                  <a:tcPr marL="91440" marR="91440" marT="45720" marB="45720">
                    <a:solidFill>
                      <a:srgbClr val="252B3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Amount SGD</a:t>
                      </a:r>
                    </a:p>
                  </a:txBody>
                  <a:tcPr marL="91440" marR="91440" marT="45720" marB="45720">
                    <a:solidFill>
                      <a:srgbClr val="252B31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1B1E"/>
                          </a:solidFill>
                          <a:latin typeface="Arial"/>
                          <a:ea typeface="Arial"/>
                          <a:cs typeface="Arial"/>
                        </a:rPr>
                        <a:t>Scanning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1B1E"/>
                          </a:solidFill>
                          <a:latin typeface="Arial"/>
                          <a:ea typeface="Arial"/>
                          <a:cs typeface="Arial"/>
                        </a:rPr>
                        <a:t>100,000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1B1E"/>
                          </a:solidFill>
                          <a:latin typeface="Arial"/>
                          <a:ea typeface="Arial"/>
                          <a:cs typeface="Arial"/>
                        </a:rPr>
                        <a:t>Spraying including POC booth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1B1E"/>
                          </a:solidFill>
                          <a:latin typeface="Arial"/>
                          <a:ea typeface="Arial"/>
                          <a:cs typeface="Arial"/>
                        </a:rPr>
                        <a:t>200,000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1B1E"/>
                          </a:solidFill>
                          <a:latin typeface="Arial"/>
                          <a:ea typeface="Arial"/>
                          <a:cs typeface="Arial"/>
                        </a:rPr>
                        <a:t>Adaptive trimming including pocket opening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1B1E"/>
                          </a:solidFill>
                          <a:latin typeface="Arial"/>
                          <a:ea typeface="Arial"/>
                          <a:cs typeface="Arial"/>
                        </a:rPr>
                        <a:t>150,000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1B1E"/>
                          </a:solidFill>
                          <a:latin typeface="Arial"/>
                          <a:ea typeface="Arial"/>
                          <a:cs typeface="Arial"/>
                        </a:rPr>
                        <a:t>Adaptive sanding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81B1E"/>
                          </a:solidFill>
                          <a:latin typeface="Arial"/>
                          <a:ea typeface="Arial"/>
                          <a:cs typeface="Arial"/>
                        </a:rPr>
                        <a:t>100,000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81B1E"/>
                          </a:solidFill>
                          <a:latin typeface="Arial"/>
                          <a:ea typeface="Arial"/>
                          <a:cs typeface="Arial"/>
                        </a:rPr>
                        <a:t>Total excluding GST</a:t>
                      </a:r>
                    </a:p>
                  </a:txBody>
                  <a:tcPr marL="91440" marR="91440" marT="45720" marB="45720">
                    <a:solidFill>
                      <a:srgbClr val="EDF0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81B1E"/>
                          </a:solidFill>
                          <a:latin typeface="Arial"/>
                          <a:ea typeface="Arial"/>
                          <a:cs typeface="Arial"/>
                        </a:rPr>
                        <a:t>550,000</a:t>
                      </a:r>
                    </a:p>
                  </a:txBody>
                  <a:tcPr marL="91440" marR="91440" marT="45720" marB="45720">
                    <a:solidFill>
                      <a:srgbClr val="EDF0F2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3FCC5D-7F19-43DA-B0B5-02E46E464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43475"/>
            <a:ext cx="108394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Trimming and sanding are separate packages. Shared C4 robot/tool cleaning infrastructure is charged once.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A7F5FB-163F-4B9A-B9D0-AE38CD3C1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57850"/>
            <a:ext cx="10839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961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169"/>
                </a:solidFill>
                <a:latin typeface="Arial"/>
                <a:ea typeface="Arial"/>
                <a:cs typeface="Arial"/>
              </a:rPr>
              <a:t>Payment 30% / 30% / 20% / 20%: S$165,000 / S$165,000 / S$110,000 / S$110,000. Earlier hardware substitutions and probing variations require reconciliation.</a:t>
            </a:r>
          </a:p>
        </p:txBody>
      </p:sp>
    </p:spTree>
    <p:extLst>
      <p:ext uri="{BB962C8B-B14F-4D97-AF65-F5344CB8AC3E}">
        <p14:creationId xmlns:p14="http://schemas.microsoft.com/office/powerpoint/2010/main" val="13056430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abaad576394eef"/>
          <a:stretch xmlns:a="http://schemas.openxmlformats.org/drawingml/2006/main"/>
        </p:blipFill>
        <p:spPr>
          <a:xfrm xmlns:a="http://schemas.openxmlformats.org/drawingml/2006/main">
            <a:off x="533400" y="289443"/>
            <a:ext cx="457200" cy="44981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872C62-6BC4-41C8-9751-775200552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333375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CF273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CF2734"/>
                </a:solidFill>
                <a:latin typeface="Arial"/>
                <a:ea typeface="Arial"/>
                <a:cs typeface="Arial"/>
              </a:rPr>
              <a:t>R8 CELL DESIGN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A1561D-BA62-41CB-99C1-CCE607BD8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581025"/>
            <a:ext cx="10191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POC deliverables and release evidence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667C4A-B64C-4359-9784-06A1CA78B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05575"/>
            <a:ext cx="111252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CF273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69ACA2-B798-402C-88E4-0FCFB8656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591300"/>
            <a:ext cx="9715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727A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727A80"/>
                </a:solidFill>
                <a:latin typeface="Arial"/>
                <a:ea typeface="Arial"/>
                <a:cs typeface="Arial"/>
              </a:rPr>
              <a:t>AETEC · DSO · 2 October 2026 · Concept for engineering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9EFF32-25FA-4562-AC6B-59681BB92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5817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F866B5-F104-453C-A3A7-18182E52F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09700"/>
            <a:ext cx="276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Process evidence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081715-676C-4622-9C25-12F39459E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1409700"/>
            <a:ext cx="77533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Adaptive edge and pocket cuts, coating correction maps, cleaning trials, contact records and agreed acceptance results.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A2F73E-D047-48DA-853F-6B63EF2C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09850"/>
            <a:ext cx="276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Digital deliverables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5DB077-D701-4F7E-9B10-CD3A9F572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609850"/>
            <a:ext cx="77533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Editable technical proposal and quotation, complete web simulation, narrated film with six moving AETEC watermarks and Cloudflare upload package.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D7265F-5299-4B90-BC96-FE3019B0B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10000"/>
            <a:ext cx="276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Engineering release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870A94-8B49-4D58-B7DA-3868AC124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810000"/>
            <a:ext cx="77533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Native CAD translation, fixture retention, tool loads, exact paths, service routing, capture performance and accepted explosion-protection configuration.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7A487C-FD3B-438C-8A80-088778007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10150"/>
            <a:ext cx="276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81B1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1B1E"/>
                </a:solidFill>
                <a:latin typeface="Arial"/>
                <a:ea typeface="Arial"/>
                <a:cs typeface="Arial"/>
              </a:rPr>
              <a:t>Acceptance basis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899142-D73A-4C6C-8FDA-23FB9BF64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5010150"/>
            <a:ext cx="77533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1596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15960"/>
                </a:solidFill>
                <a:latin typeface="Arial"/>
                <a:ea typeface="Arial"/>
                <a:cs typeface="Arial"/>
              </a:rPr>
              <a:t>One agreed trial matrix. Witnessed reviews and bounded correction iterations. Final production supply and installation are separately quoted.</a:t>
            </a:r>
          </a:p>
        </p:txBody>
      </p:sp>
    </p:spTree>
    <p:extLst>
      <p:ext uri="{BB962C8B-B14F-4D97-AF65-F5344CB8AC3E}">
        <p14:creationId xmlns:p14="http://schemas.microsoft.com/office/powerpoint/2010/main" val="6134151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2026-10-02T00:29:14.8230000Z</dcterms:created>
  <dcterms:modified xsi:type="dcterms:W3CDTF">2026-10-02T00:29:14.8230000Z</dcterms:modified>
</coreProperties>
</file>